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notesMasterIdLst>
    <p:notesMasterId r:id="rId10"/>
  </p:notesMasterIdLst>
  <p:handoutMasterIdLst>
    <p:handoutMasterId r:id="rId11"/>
  </p:handoutMasterIdLst>
  <p:sldIdLst>
    <p:sldId id="256" r:id="rId2"/>
    <p:sldId id="374" r:id="rId3"/>
    <p:sldId id="364" r:id="rId4"/>
    <p:sldId id="370" r:id="rId5"/>
    <p:sldId id="377" r:id="rId6"/>
    <p:sldId id="365" r:id="rId7"/>
    <p:sldId id="375" r:id="rId8"/>
    <p:sldId id="37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E8E8E8"/>
    <a:srgbClr val="FFFFFF"/>
    <a:srgbClr val="000000"/>
    <a:srgbClr val="FF979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57" autoAdjust="0"/>
    <p:restoredTop sz="94660"/>
  </p:normalViewPr>
  <p:slideViewPr>
    <p:cSldViewPr>
      <p:cViewPr varScale="1">
        <p:scale>
          <a:sx n="42" d="100"/>
          <a:sy n="42" d="100"/>
        </p:scale>
        <p:origin x="-654" y="-102"/>
      </p:cViewPr>
      <p:guideLst>
        <p:guide orient="horz" pos="2160"/>
        <p:guide pos="2880"/>
      </p:guideLst>
    </p:cSldViewPr>
  </p:slideViewPr>
  <p:notesTextViewPr>
    <p:cViewPr>
      <p:scale>
        <a:sx n="100" d="100"/>
        <a:sy n="100" d="100"/>
      </p:scale>
      <p:origin x="0" y="0"/>
    </p:cViewPr>
  </p:notesTextViewPr>
  <p:notesViewPr>
    <p:cSldViewPr>
      <p:cViewPr varScale="1">
        <p:scale>
          <a:sx n="36" d="100"/>
          <a:sy n="36" d="100"/>
        </p:scale>
        <p:origin x="-147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188B01E-B4CD-4541-B151-9F6F23B47065}" type="datetimeFigureOut">
              <a:rPr lang="en-US" smtClean="0"/>
              <a:pPr/>
              <a:t>10/31/2010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40D4F39-BDDA-49E8-B8E6-B6B84D3BDC7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69F975-E478-4431-A881-C59B65008811}" type="datetimeFigureOut">
              <a:rPr lang="en-US" smtClean="0"/>
              <a:pPr/>
              <a:t>10/31/2010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77DE9-3AB6-4289-AF39-E63737579A9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677DE9-3AB6-4289-AF39-E63737579A9C}"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6B9B7293-8527-44D5-8EBE-D518D587F9EF}" type="datetimeFigureOut">
              <a:rPr lang="en-US" smtClean="0"/>
              <a:pPr/>
              <a:t>10/31/2010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AD60CF-36BD-4534-8ED5-8601DFA1E913}" type="slidenum">
              <a:rPr lang="en-US" smtClean="0"/>
              <a:pPr/>
              <a:t>‹#›</a:t>
            </a:fld>
            <a:endParaRPr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1" name="Isosceles Triangle 10"/>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p:cNvSpPr/>
          <p:nvPr userDrawn="1"/>
        </p:nvSpPr>
        <p:spPr>
          <a:xfrm flipV="1">
            <a:off x="0" y="-5"/>
            <a:ext cx="2667000" cy="762004"/>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p:cNvSpPr/>
          <p:nvPr userDrawn="1"/>
        </p:nvSpPr>
        <p:spPr>
          <a:xfrm flipV="1">
            <a:off x="6553200" y="-5"/>
            <a:ext cx="2590800" cy="762004"/>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D60CF-36BD-4534-8ED5-8601DFA1E9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98AD60CF-36BD-4534-8ED5-8601DFA1E913}" type="slidenum">
              <a:rPr lang="en-US" smtClean="0"/>
              <a:pPr/>
              <a:t>‹#›</a:t>
            </a:fld>
            <a:endParaRPr lang="en-US"/>
          </a:p>
        </p:txBody>
      </p:sp>
      <p:sp>
        <p:nvSpPr>
          <p:cNvPr id="10" name="Isosceles Triangle 9"/>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D60CF-36BD-4534-8ED5-8601DFA1E913}" type="slidenum">
              <a:rPr lang="en-US" smtClean="0"/>
              <a:pPr/>
              <a:t>‹#›</a:t>
            </a:fld>
            <a:endParaRPr lang="en-US"/>
          </a:p>
        </p:txBody>
      </p:sp>
      <p:sp>
        <p:nvSpPr>
          <p:cNvPr id="7" name="Isosceles Triangle 6"/>
          <p:cNvSpPr/>
          <p:nvPr userDrawn="1"/>
        </p:nvSpPr>
        <p:spPr>
          <a:xfrm flipV="1">
            <a:off x="0" y="-5"/>
            <a:ext cx="2667000" cy="762004"/>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p:cNvSpPr/>
          <p:nvPr userDrawn="1"/>
        </p:nvSpPr>
        <p:spPr>
          <a:xfrm flipV="1">
            <a:off x="6553200" y="-5"/>
            <a:ext cx="2590800" cy="762004"/>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AD60CF-36BD-4534-8ED5-8601DFA1E913}" type="slidenum">
              <a:rPr lang="en-US" smtClean="0"/>
              <a:pPr/>
              <a:t>‹#›</a:t>
            </a:fld>
            <a:endParaRPr lang="en-US"/>
          </a:p>
        </p:txBody>
      </p:sp>
      <p:sp>
        <p:nvSpPr>
          <p:cNvPr id="10" name="Isosceles Triangle 9"/>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p:cNvSpPr/>
          <p:nvPr userDrawn="1"/>
        </p:nvSpPr>
        <p:spPr>
          <a:xfrm flipV="1">
            <a:off x="0" y="-5"/>
            <a:ext cx="2667000" cy="762004"/>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p:cNvSpPr/>
          <p:nvPr userDrawn="1"/>
        </p:nvSpPr>
        <p:spPr>
          <a:xfrm flipV="1">
            <a:off x="6553200" y="-5"/>
            <a:ext cx="2590800" cy="762004"/>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AD60CF-36BD-4534-8ED5-8601DFA1E913}" type="slidenum">
              <a:rPr lang="en-US" smtClean="0"/>
              <a:pPr/>
              <a:t>‹#›</a:t>
            </a:fld>
            <a:endParaRPr lang="en-US"/>
          </a:p>
        </p:txBody>
      </p:sp>
      <p:sp>
        <p:nvSpPr>
          <p:cNvPr id="8" name="Isosceles Triangle 7"/>
          <p:cNvSpPr/>
          <p:nvPr userDrawn="1"/>
        </p:nvSpPr>
        <p:spPr>
          <a:xfrm flipV="1">
            <a:off x="0" y="-5"/>
            <a:ext cx="2667000" cy="762004"/>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userDrawn="1"/>
        </p:nvSpPr>
        <p:spPr>
          <a:xfrm flipV="1">
            <a:off x="6553200" y="-5"/>
            <a:ext cx="2590800" cy="762004"/>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AD60CF-36BD-4534-8ED5-8601DFA1E913}" type="slidenum">
              <a:rPr lang="en-US" smtClean="0"/>
              <a:pPr/>
              <a:t>‹#›</a:t>
            </a:fld>
            <a:endParaRPr lang="en-US"/>
          </a:p>
        </p:txBody>
      </p:sp>
      <p:sp>
        <p:nvSpPr>
          <p:cNvPr id="10" name="Isosceles Triangle 9"/>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p:cNvSpPr/>
          <p:nvPr userDrawn="1"/>
        </p:nvSpPr>
        <p:spPr>
          <a:xfrm flipV="1">
            <a:off x="0" y="-5"/>
            <a:ext cx="2667000" cy="762004"/>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p:cNvSpPr/>
          <p:nvPr userDrawn="1"/>
        </p:nvSpPr>
        <p:spPr>
          <a:xfrm flipV="1">
            <a:off x="6553200" y="-5"/>
            <a:ext cx="2590800" cy="762004"/>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AD60CF-36BD-4534-8ED5-8601DFA1E9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AD60CF-36BD-4534-8ED5-8601DFA1E913}" type="slidenum">
              <a:rPr lang="en-US" smtClean="0"/>
              <a:pPr/>
              <a:t>‹#›</a:t>
            </a:fld>
            <a:endParaRPr lang="en-US"/>
          </a:p>
        </p:txBody>
      </p:sp>
      <p:sp>
        <p:nvSpPr>
          <p:cNvPr id="5" name="Isosceles Triangle 4"/>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B9B7293-8527-44D5-8EBE-D518D587F9EF}" type="datetimeFigureOut">
              <a:rPr lang="en-US" smtClean="0"/>
              <a:pPr/>
              <a:t>10/31/2010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AD60CF-36BD-4534-8ED5-8601DFA1E913}"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0" name="Isosceles Triangle 9"/>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B9B7293-8527-44D5-8EBE-D518D587F9EF}" type="datetimeFigureOut">
              <a:rPr lang="en-US" smtClean="0"/>
              <a:pPr/>
              <a:t>10/31/2010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98AD60CF-36BD-4534-8ED5-8601DFA1E913}" type="slidenum">
              <a:rPr lang="en-US" smtClean="0"/>
              <a:pPr/>
              <a:t>‹#›</a:t>
            </a:fld>
            <a:endParaRPr lang="en-US"/>
          </a:p>
        </p:txBody>
      </p:sp>
      <p:sp>
        <p:nvSpPr>
          <p:cNvPr id="10" name="Isosceles Triangle 9"/>
          <p:cNvSpPr/>
          <p:nvPr userDrawn="1"/>
        </p:nvSpPr>
        <p:spPr>
          <a:xfrm flipV="1">
            <a:off x="0" y="-1"/>
            <a:ext cx="2514600" cy="685800"/>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p:cNvSpPr/>
          <p:nvPr userDrawn="1"/>
        </p:nvSpPr>
        <p:spPr>
          <a:xfrm flipV="1">
            <a:off x="6629400" y="-1"/>
            <a:ext cx="2514600" cy="685800"/>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C88FD7D-B2C3-477C-ACA8-B52B0FE253CA}" type="slidenum">
              <a:rPr lang="en-US" smtClean="0"/>
              <a:pPr/>
              <a:t>‹#›</a:t>
            </a:fld>
            <a:endParaRPr lang="en-US"/>
          </a:p>
        </p:txBody>
      </p:sp>
      <p:sp>
        <p:nvSpPr>
          <p:cNvPr id="9" name="Isosceles Triangle 8"/>
          <p:cNvSpPr/>
          <p:nvPr userDrawn="1"/>
        </p:nvSpPr>
        <p:spPr>
          <a:xfrm flipV="1">
            <a:off x="0" y="-5"/>
            <a:ext cx="2667000" cy="762004"/>
          </a:xfrm>
          <a:prstGeom prst="triangle">
            <a:avLst>
              <a:gd name="adj" fmla="val 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p:cNvSpPr/>
          <p:nvPr userDrawn="1"/>
        </p:nvSpPr>
        <p:spPr>
          <a:xfrm flipV="1">
            <a:off x="6553200" y="-5"/>
            <a:ext cx="2590800" cy="762004"/>
          </a:xfrm>
          <a:prstGeom prst="triangle">
            <a:avLst>
              <a:gd name="adj" fmla="val 100000"/>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7" Type="http://schemas.openxmlformats.org/officeDocument/2006/relationships/image" Target="../media/image7.gi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43000"/>
            <a:ext cx="9144000" cy="2590800"/>
          </a:xfrm>
        </p:spPr>
        <p:txBody>
          <a:bodyPr>
            <a:normAutofit/>
          </a:bodyPr>
          <a:lstStyle/>
          <a:p>
            <a:pPr algn="ctr"/>
            <a:r>
              <a:rPr lang="en-US" sz="7300" b="1" cap="none" dirty="0" smtClean="0">
                <a:solidFill>
                  <a:schemeClr val="tx1"/>
                </a:solidFill>
                <a:effectLst>
                  <a:outerShdw blurRad="50800" dist="76200" dir="2700000" algn="tl" rotWithShape="0">
                    <a:prstClr val="black">
                      <a:alpha val="40000"/>
                    </a:prstClr>
                  </a:outerShdw>
                </a:effectLst>
                <a:latin typeface="Blue Highway" pitchFamily="2" charset="0"/>
              </a:rPr>
              <a:t>Justice:</a:t>
            </a:r>
            <a:br>
              <a:rPr lang="en-US" sz="7300" b="1" cap="none" dirty="0" smtClean="0">
                <a:solidFill>
                  <a:schemeClr val="tx1"/>
                </a:solidFill>
                <a:effectLst>
                  <a:outerShdw blurRad="50800" dist="76200" dir="2700000" algn="tl" rotWithShape="0">
                    <a:prstClr val="black">
                      <a:alpha val="40000"/>
                    </a:prstClr>
                  </a:outerShdw>
                </a:effectLst>
                <a:latin typeface="Blue Highway" pitchFamily="2" charset="0"/>
              </a:rPr>
            </a:br>
            <a:r>
              <a:rPr lang="en-US" sz="7300" dirty="0" smtClean="0">
                <a:solidFill>
                  <a:schemeClr val="tx1"/>
                </a:solidFill>
                <a:effectLst>
                  <a:outerShdw blurRad="50800" dist="76200" dir="2700000" algn="tl" rotWithShape="0">
                    <a:prstClr val="black">
                      <a:alpha val="40000"/>
                    </a:prstClr>
                  </a:outerShdw>
                </a:effectLst>
                <a:latin typeface="Blue Highway" pitchFamily="2" charset="0"/>
              </a:rPr>
              <a:t>Resolution 3c</a:t>
            </a:r>
            <a:endParaRPr lang="en-US" sz="6000" b="1" cap="none" dirty="0">
              <a:solidFill>
                <a:schemeClr val="tx1"/>
              </a:solidFill>
              <a:effectLst>
                <a:outerShdw blurRad="50800" dist="76200" dir="2700000" algn="tl" rotWithShape="0">
                  <a:prstClr val="black">
                    <a:alpha val="40000"/>
                  </a:prstClr>
                </a:outerShdw>
              </a:effectLst>
              <a:latin typeface="Blue Highway" pitchFamily="2" charset="0"/>
            </a:endParaRPr>
          </a:p>
        </p:txBody>
      </p:sp>
      <p:sp>
        <p:nvSpPr>
          <p:cNvPr id="4" name="TextBox 3"/>
          <p:cNvSpPr txBox="1"/>
          <p:nvPr/>
        </p:nvSpPr>
        <p:spPr>
          <a:xfrm>
            <a:off x="0" y="5257800"/>
            <a:ext cx="9144000" cy="1446550"/>
          </a:xfrm>
          <a:prstGeom prst="rect">
            <a:avLst/>
          </a:prstGeom>
          <a:noFill/>
          <a:effectLst>
            <a:outerShdw blurRad="50800" dist="38100" dir="2700000" algn="tl" rotWithShape="0">
              <a:schemeClr val="bg1">
                <a:lumMod val="95000"/>
                <a:lumOff val="5000"/>
                <a:alpha val="40000"/>
              </a:schemeClr>
            </a:outerShdw>
          </a:effectLst>
        </p:spPr>
        <p:txBody>
          <a:bodyPr wrap="square" rtlCol="0">
            <a:spAutoFit/>
          </a:bodyPr>
          <a:lstStyle/>
          <a:p>
            <a:r>
              <a:rPr lang="en-US" sz="3200" b="1" i="1" spc="200" dirty="0" smtClean="0">
                <a:effectLst>
                  <a:outerShdw blurRad="50800" dist="38100" dir="2700000" algn="tl" rotWithShape="0">
                    <a:prstClr val="black">
                      <a:alpha val="40000"/>
                    </a:prstClr>
                  </a:outerShdw>
                </a:effectLst>
              </a:rPr>
              <a:t>	THE  PHBF  STORY</a:t>
            </a:r>
            <a:r>
              <a:rPr lang="en-US" sz="4000" b="1" spc="600" dirty="0" smtClean="0">
                <a:effectLst>
                  <a:outerShdw blurRad="50800" dist="38100" dir="2700000" algn="tl" rotWithShape="0">
                    <a:prstClr val="black">
                      <a:alpha val="40000"/>
                    </a:prstClr>
                  </a:outerShdw>
                </a:effectLst>
              </a:rPr>
              <a:t>:   </a:t>
            </a:r>
            <a:endParaRPr lang="en-US" sz="3200" b="1" spc="600" dirty="0" smtClean="0">
              <a:effectLst>
                <a:outerShdw blurRad="50800" dist="38100" dir="2700000" algn="tl" rotWithShape="0">
                  <a:prstClr val="black">
                    <a:alpha val="40000"/>
                  </a:prstClr>
                </a:outerShdw>
              </a:effectLst>
            </a:endParaRPr>
          </a:p>
          <a:p>
            <a:r>
              <a:rPr lang="en-US" sz="2400" b="1" i="1" spc="600" dirty="0" smtClean="0">
                <a:effectLst>
                  <a:outerShdw blurRad="50800" dist="38100" dir="2700000" algn="tl" rotWithShape="0">
                    <a:prstClr val="black">
                      <a:alpha val="40000"/>
                    </a:prstClr>
                  </a:outerShdw>
                </a:effectLst>
              </a:rPr>
              <a:t>		 Who We Are &amp;</a:t>
            </a:r>
          </a:p>
          <a:p>
            <a:r>
              <a:rPr lang="en-US" sz="2400" b="1" i="1" spc="600" dirty="0" smtClean="0">
                <a:effectLst>
                  <a:outerShdw blurRad="50800" dist="38100" dir="2700000" algn="tl" rotWithShape="0">
                    <a:prstClr val="black">
                      <a:alpha val="40000"/>
                    </a:prstClr>
                  </a:outerShdw>
                </a:effectLst>
              </a:rPr>
              <a:t>			  What We’re About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solidFill>
                  <a:schemeClr val="bg1"/>
                </a:solidFill>
                <a:latin typeface="Abyssinica SIL" pitchFamily="2" charset="0"/>
              </a:rPr>
              <a:t>The  PHBF  Story</a:t>
            </a:r>
            <a:endParaRPr lang="en-US" sz="4400" dirty="0">
              <a:solidFill>
                <a:schemeClr val="bg1"/>
              </a:solidFill>
              <a:latin typeface="Abyssinica SIL" pitchFamily="2" charset="0"/>
            </a:endParaRPr>
          </a:p>
        </p:txBody>
      </p:sp>
      <p:sp>
        <p:nvSpPr>
          <p:cNvPr id="32" name="Rectangle 31"/>
          <p:cNvSpPr/>
          <p:nvPr/>
        </p:nvSpPr>
        <p:spPr>
          <a:xfrm>
            <a:off x="0" y="1600200"/>
            <a:ext cx="9144000" cy="1554272"/>
          </a:xfrm>
          <a:prstGeom prst="rect">
            <a:avLst/>
          </a:prstGeom>
        </p:spPr>
        <p:txBody>
          <a:bodyPr vert="horz" wrap="square" numCol="2">
            <a:spAutoFit/>
          </a:bodyPr>
          <a:lstStyle/>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BIBLE:  	Story</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GOSPEL:	Plot</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JESUS:  	Hero</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MISSION: 	Resolution 1 </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GROWTH: 	Resolution 2 </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FAMILY: 	Resolution 3a </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CHURCH:	Resolution 3b</a:t>
            </a:r>
          </a:p>
          <a:p>
            <a:pPr marL="685800" indent="-457200">
              <a:spcBef>
                <a:spcPts val="600"/>
              </a:spcBef>
              <a:buFont typeface="+mj-lt"/>
              <a:buAutoNum type="arabicPeriod"/>
              <a:tabLst>
                <a:tab pos="2292350" algn="l"/>
              </a:tabLst>
            </a:pPr>
            <a:r>
              <a:rPr lang="en-US" sz="2000" spc="100" dirty="0" smtClean="0">
                <a:latin typeface="Times New Roman" pitchFamily="18" charset="0"/>
                <a:cs typeface="Times New Roman" pitchFamily="18" charset="0"/>
              </a:rPr>
              <a:t>JUSTICE:	Resolution 3c</a:t>
            </a:r>
          </a:p>
        </p:txBody>
      </p:sp>
      <p:pic>
        <p:nvPicPr>
          <p:cNvPr id="1026" name="Picture 2"/>
          <p:cNvPicPr>
            <a:picLocks noChangeAspect="1" noChangeArrowheads="1"/>
          </p:cNvPicPr>
          <p:nvPr/>
        </p:nvPicPr>
        <p:blipFill>
          <a:blip r:embed="rId2" cstate="print"/>
          <a:srcRect/>
          <a:stretch>
            <a:fillRect/>
          </a:stretch>
        </p:blipFill>
        <p:spPr bwMode="auto">
          <a:xfrm>
            <a:off x="1524000" y="3657600"/>
            <a:ext cx="5705475" cy="2235687"/>
          </a:xfrm>
          <a:prstGeom prst="rect">
            <a:avLst/>
          </a:prstGeom>
          <a:noFill/>
          <a:ln w="9525">
            <a:noFill/>
            <a:miter lim="800000"/>
            <a:headEnd/>
            <a:tailEnd/>
          </a:ln>
        </p:spPr>
      </p:pic>
      <p:sp>
        <p:nvSpPr>
          <p:cNvPr id="34" name="TextBox 33"/>
          <p:cNvSpPr txBox="1"/>
          <p:nvPr/>
        </p:nvSpPr>
        <p:spPr>
          <a:xfrm>
            <a:off x="1447800" y="5486400"/>
            <a:ext cx="1600200" cy="353943"/>
          </a:xfrm>
          <a:prstGeom prst="rect">
            <a:avLst/>
          </a:prstGeom>
          <a:solidFill>
            <a:schemeClr val="bg1"/>
          </a:solidFill>
          <a:effectLst/>
        </p:spPr>
        <p:txBody>
          <a:bodyPr wrap="square" rtlCol="0">
            <a:spAutoFit/>
          </a:bodyPr>
          <a:lstStyle/>
          <a:p>
            <a:pPr algn="ctr"/>
            <a:r>
              <a:rPr lang="en-US" sz="1700" dirty="0" smtClean="0">
                <a:effectLst>
                  <a:outerShdw blurRad="50800" dist="38100" dir="8100000" algn="tr" rotWithShape="0">
                    <a:prstClr val="black">
                      <a:alpha val="40000"/>
                    </a:prstClr>
                  </a:outerShdw>
                </a:effectLst>
                <a:latin typeface="Arial Rounded MT Bold" pitchFamily="34" charset="0"/>
              </a:rPr>
              <a:t>CREATION</a:t>
            </a:r>
            <a:endParaRPr lang="en-US" sz="1700" dirty="0">
              <a:effectLst>
                <a:outerShdw blurRad="50800" dist="38100" dir="8100000" algn="tr" rotWithShape="0">
                  <a:prstClr val="black">
                    <a:alpha val="40000"/>
                  </a:prstClr>
                </a:outerShdw>
              </a:effectLst>
              <a:latin typeface="Arial Rounded MT Bold" pitchFamily="34" charset="0"/>
            </a:endParaRPr>
          </a:p>
        </p:txBody>
      </p:sp>
      <p:sp>
        <p:nvSpPr>
          <p:cNvPr id="35" name="TextBox 34"/>
          <p:cNvSpPr txBox="1"/>
          <p:nvPr/>
        </p:nvSpPr>
        <p:spPr>
          <a:xfrm rot="19449824">
            <a:off x="2360977" y="4361055"/>
            <a:ext cx="1946251" cy="353943"/>
          </a:xfrm>
          <a:prstGeom prst="rect">
            <a:avLst/>
          </a:prstGeom>
          <a:solidFill>
            <a:schemeClr val="bg1"/>
          </a:solidFill>
          <a:effectLst/>
        </p:spPr>
        <p:txBody>
          <a:bodyPr wrap="square" rtlCol="0">
            <a:spAutoFit/>
          </a:bodyPr>
          <a:lstStyle/>
          <a:p>
            <a:pPr algn="ctr"/>
            <a:r>
              <a:rPr lang="en-US" sz="1700" dirty="0" smtClean="0">
                <a:effectLst>
                  <a:outerShdw blurRad="50800" dist="38100" dir="8100000" algn="tr" rotWithShape="0">
                    <a:prstClr val="black">
                      <a:alpha val="40000"/>
                    </a:prstClr>
                  </a:outerShdw>
                </a:effectLst>
                <a:latin typeface="Arial Rounded MT Bold" pitchFamily="34" charset="0"/>
              </a:rPr>
              <a:t>THE   FALL</a:t>
            </a:r>
            <a:endParaRPr lang="en-US" sz="1700" dirty="0">
              <a:effectLst>
                <a:outerShdw blurRad="50800" dist="38100" dir="8100000" algn="tr" rotWithShape="0">
                  <a:prstClr val="black">
                    <a:alpha val="40000"/>
                  </a:prstClr>
                </a:outerShdw>
              </a:effectLst>
              <a:latin typeface="Arial Rounded MT Bold" pitchFamily="34" charset="0"/>
            </a:endParaRPr>
          </a:p>
        </p:txBody>
      </p:sp>
      <p:sp>
        <p:nvSpPr>
          <p:cNvPr id="36" name="TextBox 35"/>
          <p:cNvSpPr txBox="1"/>
          <p:nvPr/>
        </p:nvSpPr>
        <p:spPr>
          <a:xfrm>
            <a:off x="3962400" y="3581400"/>
            <a:ext cx="1600200" cy="353943"/>
          </a:xfrm>
          <a:prstGeom prst="rect">
            <a:avLst/>
          </a:prstGeom>
          <a:solidFill>
            <a:schemeClr val="bg1"/>
          </a:solidFill>
          <a:effectLst/>
        </p:spPr>
        <p:txBody>
          <a:bodyPr wrap="square" rtlCol="0">
            <a:spAutoFit/>
          </a:bodyPr>
          <a:lstStyle/>
          <a:p>
            <a:pPr algn="ctr"/>
            <a:r>
              <a:rPr lang="en-US" sz="1700" dirty="0" smtClean="0">
                <a:effectLst>
                  <a:outerShdw blurRad="50800" dist="38100" dir="8100000" algn="tr" rotWithShape="0">
                    <a:prstClr val="black">
                      <a:alpha val="40000"/>
                    </a:prstClr>
                  </a:outerShdw>
                </a:effectLst>
                <a:latin typeface="Arial Rounded MT Bold" pitchFamily="34" charset="0"/>
              </a:rPr>
              <a:t>THE  CROSS</a:t>
            </a:r>
            <a:endParaRPr lang="en-US" sz="1700" dirty="0">
              <a:effectLst>
                <a:outerShdw blurRad="50800" dist="38100" dir="8100000" algn="tr" rotWithShape="0">
                  <a:prstClr val="black">
                    <a:alpha val="40000"/>
                  </a:prstClr>
                </a:outerShdw>
              </a:effectLst>
              <a:latin typeface="Arial Rounded MT Bold" pitchFamily="34" charset="0"/>
            </a:endParaRPr>
          </a:p>
        </p:txBody>
      </p:sp>
      <p:sp>
        <p:nvSpPr>
          <p:cNvPr id="37" name="TextBox 36"/>
          <p:cNvSpPr txBox="1"/>
          <p:nvPr/>
        </p:nvSpPr>
        <p:spPr>
          <a:xfrm rot="2800225">
            <a:off x="5152348" y="4154315"/>
            <a:ext cx="1600200" cy="615553"/>
          </a:xfrm>
          <a:prstGeom prst="rect">
            <a:avLst/>
          </a:prstGeom>
          <a:solidFill>
            <a:schemeClr val="bg1"/>
          </a:solidFill>
          <a:effectLst/>
        </p:spPr>
        <p:txBody>
          <a:bodyPr wrap="square" rtlCol="0">
            <a:spAutoFit/>
          </a:bodyPr>
          <a:lstStyle/>
          <a:p>
            <a:pPr algn="ctr"/>
            <a:r>
              <a:rPr lang="en-US" sz="1700" dirty="0" smtClean="0">
                <a:effectLst>
                  <a:outerShdw blurRad="50800" dist="38100" dir="8100000" algn="tr" rotWithShape="0">
                    <a:prstClr val="black">
                      <a:alpha val="40000"/>
                    </a:prstClr>
                  </a:outerShdw>
                </a:effectLst>
                <a:latin typeface="Arial Rounded MT Bold" pitchFamily="34" charset="0"/>
              </a:rPr>
              <a:t>THE  KINGDOM</a:t>
            </a:r>
            <a:endParaRPr lang="en-US" sz="1700" dirty="0">
              <a:effectLst>
                <a:outerShdw blurRad="50800" dist="38100" dir="8100000" algn="tr" rotWithShape="0">
                  <a:prstClr val="black">
                    <a:alpha val="40000"/>
                  </a:prstClr>
                </a:outerShdw>
              </a:effectLst>
              <a:latin typeface="Arial Rounded MT Bold" pitchFamily="34" charset="0"/>
            </a:endParaRPr>
          </a:p>
        </p:txBody>
      </p:sp>
      <p:sp>
        <p:nvSpPr>
          <p:cNvPr id="38" name="TextBox 37"/>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p:cTn id="13" dur="500" fill="hold"/>
                                        <p:tgtEl>
                                          <p:spTgt spid="1026"/>
                                        </p:tgtEl>
                                        <p:attrNameLst>
                                          <p:attrName>ppt_w</p:attrName>
                                        </p:attrNameLst>
                                      </p:cBhvr>
                                      <p:tavLst>
                                        <p:tav tm="0">
                                          <p:val>
                                            <p:fltVal val="0"/>
                                          </p:val>
                                        </p:tav>
                                        <p:tav tm="100000">
                                          <p:val>
                                            <p:strVal val="#ppt_w"/>
                                          </p:val>
                                        </p:tav>
                                      </p:tavLst>
                                    </p:anim>
                                    <p:anim calcmode="lin" valueType="num">
                                      <p:cBhvr>
                                        <p:cTn id="14" dur="500" fill="hold"/>
                                        <p:tgtEl>
                                          <p:spTgt spid="1026"/>
                                        </p:tgtEl>
                                        <p:attrNameLst>
                                          <p:attrName>ppt_h</p:attrName>
                                        </p:attrNameLst>
                                      </p:cBhvr>
                                      <p:tavLst>
                                        <p:tav tm="0">
                                          <p:val>
                                            <p:fltVal val="0"/>
                                          </p:val>
                                        </p:tav>
                                        <p:tav tm="100000">
                                          <p:val>
                                            <p:strVal val="#ppt_h"/>
                                          </p:val>
                                        </p:tav>
                                      </p:tavLst>
                                    </p:anim>
                                    <p:animEffect transition="in" filter="fade">
                                      <p:cBhvr>
                                        <p:cTn id="15" dur="500"/>
                                        <p:tgtEl>
                                          <p:spTgt spid="1026"/>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32">
                                            <p:txEl>
                                              <p:pRg st="0" end="0"/>
                                            </p:txEl>
                                          </p:spTgt>
                                        </p:tgtEl>
                                        <p:attrNameLst>
                                          <p:attrName>style.visibility</p:attrName>
                                        </p:attrNameLst>
                                      </p:cBhvr>
                                      <p:to>
                                        <p:strVal val="visible"/>
                                      </p:to>
                                    </p:set>
                                    <p:animEffect transition="in" filter="slide(fromBottom)">
                                      <p:cBhvr>
                                        <p:cTn id="20" dur="500"/>
                                        <p:tgtEl>
                                          <p:spTgt spid="3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2">
                                            <p:txEl>
                                              <p:pRg st="1" end="1"/>
                                            </p:txEl>
                                          </p:spTgt>
                                        </p:tgtEl>
                                        <p:attrNameLst>
                                          <p:attrName>style.visibility</p:attrName>
                                        </p:attrNameLst>
                                      </p:cBhvr>
                                      <p:to>
                                        <p:strVal val="visible"/>
                                      </p:to>
                                    </p:set>
                                    <p:animEffect transition="in" filter="slide(fromBottom)">
                                      <p:cBhvr>
                                        <p:cTn id="25" dur="500"/>
                                        <p:tgtEl>
                                          <p:spTgt spid="32">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nodeType="clickEffect">
                                  <p:stCondLst>
                                    <p:cond delay="0"/>
                                  </p:stCondLst>
                                  <p:childTnLst>
                                    <p:set>
                                      <p:cBhvr>
                                        <p:cTn id="29" dur="1" fill="hold">
                                          <p:stCondLst>
                                            <p:cond delay="0"/>
                                          </p:stCondLst>
                                        </p:cTn>
                                        <p:tgtEl>
                                          <p:spTgt spid="32">
                                            <p:txEl>
                                              <p:pRg st="2" end="2"/>
                                            </p:txEl>
                                          </p:spTgt>
                                        </p:tgtEl>
                                        <p:attrNameLst>
                                          <p:attrName>style.visibility</p:attrName>
                                        </p:attrNameLst>
                                      </p:cBhvr>
                                      <p:to>
                                        <p:strVal val="visible"/>
                                      </p:to>
                                    </p:set>
                                    <p:animEffect transition="in" filter="slide(fromBottom)">
                                      <p:cBhvr>
                                        <p:cTn id="30" dur="500"/>
                                        <p:tgtEl>
                                          <p:spTgt spid="3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anim calcmode="lin" valueType="num">
                                      <p:cBhvr>
                                        <p:cTn id="35" dur="500" fill="hold"/>
                                        <p:tgtEl>
                                          <p:spTgt spid="34"/>
                                        </p:tgtEl>
                                        <p:attrNameLst>
                                          <p:attrName>ppt_w</p:attrName>
                                        </p:attrNameLst>
                                      </p:cBhvr>
                                      <p:tavLst>
                                        <p:tav tm="0">
                                          <p:val>
                                            <p:fltVal val="0"/>
                                          </p:val>
                                        </p:tav>
                                        <p:tav tm="100000">
                                          <p:val>
                                            <p:strVal val="#ppt_w"/>
                                          </p:val>
                                        </p:tav>
                                      </p:tavLst>
                                    </p:anim>
                                    <p:anim calcmode="lin" valueType="num">
                                      <p:cBhvr>
                                        <p:cTn id="36" dur="500" fill="hold"/>
                                        <p:tgtEl>
                                          <p:spTgt spid="34"/>
                                        </p:tgtEl>
                                        <p:attrNameLst>
                                          <p:attrName>ppt_h</p:attrName>
                                        </p:attrNameLst>
                                      </p:cBhvr>
                                      <p:tavLst>
                                        <p:tav tm="0">
                                          <p:val>
                                            <p:fltVal val="0"/>
                                          </p:val>
                                        </p:tav>
                                        <p:tav tm="100000">
                                          <p:val>
                                            <p:strVal val="#ppt_h"/>
                                          </p:val>
                                        </p:tav>
                                      </p:tavLst>
                                    </p:anim>
                                    <p:animEffect transition="in" filter="fade">
                                      <p:cBhvr>
                                        <p:cTn id="37" dur="500"/>
                                        <p:tgtEl>
                                          <p:spTgt spid="34"/>
                                        </p:tgtEl>
                                      </p:cBhvr>
                                    </p:animEffect>
                                  </p:childTnLst>
                                </p:cTn>
                              </p:par>
                              <p:par>
                                <p:cTn id="38" presetID="53" presetClass="entr" presetSubtype="0" fill="hold" grpId="0" nodeType="withEffect">
                                  <p:stCondLst>
                                    <p:cond delay="0"/>
                                  </p:stCondLst>
                                  <p:childTnLst>
                                    <p:set>
                                      <p:cBhvr>
                                        <p:cTn id="39" dur="1" fill="hold">
                                          <p:stCondLst>
                                            <p:cond delay="0"/>
                                          </p:stCondLst>
                                        </p:cTn>
                                        <p:tgtEl>
                                          <p:spTgt spid="35"/>
                                        </p:tgtEl>
                                        <p:attrNameLst>
                                          <p:attrName>style.visibility</p:attrName>
                                        </p:attrNameLst>
                                      </p:cBhvr>
                                      <p:to>
                                        <p:strVal val="visible"/>
                                      </p:to>
                                    </p:set>
                                    <p:anim calcmode="lin" valueType="num">
                                      <p:cBhvr>
                                        <p:cTn id="40" dur="500" fill="hold"/>
                                        <p:tgtEl>
                                          <p:spTgt spid="35"/>
                                        </p:tgtEl>
                                        <p:attrNameLst>
                                          <p:attrName>ppt_w</p:attrName>
                                        </p:attrNameLst>
                                      </p:cBhvr>
                                      <p:tavLst>
                                        <p:tav tm="0">
                                          <p:val>
                                            <p:fltVal val="0"/>
                                          </p:val>
                                        </p:tav>
                                        <p:tav tm="100000">
                                          <p:val>
                                            <p:strVal val="#ppt_w"/>
                                          </p:val>
                                        </p:tav>
                                      </p:tavLst>
                                    </p:anim>
                                    <p:anim calcmode="lin" valueType="num">
                                      <p:cBhvr>
                                        <p:cTn id="41" dur="500" fill="hold"/>
                                        <p:tgtEl>
                                          <p:spTgt spid="35"/>
                                        </p:tgtEl>
                                        <p:attrNameLst>
                                          <p:attrName>ppt_h</p:attrName>
                                        </p:attrNameLst>
                                      </p:cBhvr>
                                      <p:tavLst>
                                        <p:tav tm="0">
                                          <p:val>
                                            <p:fltVal val="0"/>
                                          </p:val>
                                        </p:tav>
                                        <p:tav tm="100000">
                                          <p:val>
                                            <p:strVal val="#ppt_h"/>
                                          </p:val>
                                        </p:tav>
                                      </p:tavLst>
                                    </p:anim>
                                    <p:animEffect transition="in" filter="fade">
                                      <p:cBhvr>
                                        <p:cTn id="42" dur="500"/>
                                        <p:tgtEl>
                                          <p:spTgt spid="35"/>
                                        </p:tgtEl>
                                      </p:cBhvr>
                                    </p:animEffect>
                                  </p:childTnLst>
                                </p:cTn>
                              </p:par>
                              <p:par>
                                <p:cTn id="43" presetID="53"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anim calcmode="lin" valueType="num">
                                      <p:cBhvr>
                                        <p:cTn id="45" dur="500" fill="hold"/>
                                        <p:tgtEl>
                                          <p:spTgt spid="36"/>
                                        </p:tgtEl>
                                        <p:attrNameLst>
                                          <p:attrName>ppt_w</p:attrName>
                                        </p:attrNameLst>
                                      </p:cBhvr>
                                      <p:tavLst>
                                        <p:tav tm="0">
                                          <p:val>
                                            <p:fltVal val="0"/>
                                          </p:val>
                                        </p:tav>
                                        <p:tav tm="100000">
                                          <p:val>
                                            <p:strVal val="#ppt_w"/>
                                          </p:val>
                                        </p:tav>
                                      </p:tavLst>
                                    </p:anim>
                                    <p:anim calcmode="lin" valueType="num">
                                      <p:cBhvr>
                                        <p:cTn id="46" dur="500" fill="hold"/>
                                        <p:tgtEl>
                                          <p:spTgt spid="36"/>
                                        </p:tgtEl>
                                        <p:attrNameLst>
                                          <p:attrName>ppt_h</p:attrName>
                                        </p:attrNameLst>
                                      </p:cBhvr>
                                      <p:tavLst>
                                        <p:tav tm="0">
                                          <p:val>
                                            <p:fltVal val="0"/>
                                          </p:val>
                                        </p:tav>
                                        <p:tav tm="100000">
                                          <p:val>
                                            <p:strVal val="#ppt_h"/>
                                          </p:val>
                                        </p:tav>
                                      </p:tavLst>
                                    </p:anim>
                                    <p:animEffect transition="in" filter="fade">
                                      <p:cBhvr>
                                        <p:cTn id="47" dur="500"/>
                                        <p:tgtEl>
                                          <p:spTgt spid="36"/>
                                        </p:tgtEl>
                                      </p:cBhvr>
                                    </p:animEffect>
                                  </p:childTnLst>
                                </p:cTn>
                              </p:par>
                              <p:par>
                                <p:cTn id="48" presetID="53" presetClass="entr" presetSubtype="0" fill="hold" grpId="0" nodeType="withEffect">
                                  <p:stCondLst>
                                    <p:cond delay="0"/>
                                  </p:stCondLst>
                                  <p:childTnLst>
                                    <p:set>
                                      <p:cBhvr>
                                        <p:cTn id="49" dur="1" fill="hold">
                                          <p:stCondLst>
                                            <p:cond delay="0"/>
                                          </p:stCondLst>
                                        </p:cTn>
                                        <p:tgtEl>
                                          <p:spTgt spid="37"/>
                                        </p:tgtEl>
                                        <p:attrNameLst>
                                          <p:attrName>style.visibility</p:attrName>
                                        </p:attrNameLst>
                                      </p:cBhvr>
                                      <p:to>
                                        <p:strVal val="visible"/>
                                      </p:to>
                                    </p:set>
                                    <p:anim calcmode="lin" valueType="num">
                                      <p:cBhvr>
                                        <p:cTn id="50" dur="500" fill="hold"/>
                                        <p:tgtEl>
                                          <p:spTgt spid="37"/>
                                        </p:tgtEl>
                                        <p:attrNameLst>
                                          <p:attrName>ppt_w</p:attrName>
                                        </p:attrNameLst>
                                      </p:cBhvr>
                                      <p:tavLst>
                                        <p:tav tm="0">
                                          <p:val>
                                            <p:fltVal val="0"/>
                                          </p:val>
                                        </p:tav>
                                        <p:tav tm="100000">
                                          <p:val>
                                            <p:strVal val="#ppt_w"/>
                                          </p:val>
                                        </p:tav>
                                      </p:tavLst>
                                    </p:anim>
                                    <p:anim calcmode="lin" valueType="num">
                                      <p:cBhvr>
                                        <p:cTn id="51" dur="500" fill="hold"/>
                                        <p:tgtEl>
                                          <p:spTgt spid="37"/>
                                        </p:tgtEl>
                                        <p:attrNameLst>
                                          <p:attrName>ppt_h</p:attrName>
                                        </p:attrNameLst>
                                      </p:cBhvr>
                                      <p:tavLst>
                                        <p:tav tm="0">
                                          <p:val>
                                            <p:fltVal val="0"/>
                                          </p:val>
                                        </p:tav>
                                        <p:tav tm="100000">
                                          <p:val>
                                            <p:strVal val="#ppt_h"/>
                                          </p:val>
                                        </p:tav>
                                      </p:tavLst>
                                    </p:anim>
                                    <p:animEffect transition="in" filter="fade">
                                      <p:cBhvr>
                                        <p:cTn id="52" dur="500"/>
                                        <p:tgtEl>
                                          <p:spTgt spid="37"/>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nodeType="clickEffect">
                                  <p:stCondLst>
                                    <p:cond delay="0"/>
                                  </p:stCondLst>
                                  <p:childTnLst>
                                    <p:set>
                                      <p:cBhvr>
                                        <p:cTn id="56" dur="1" fill="hold">
                                          <p:stCondLst>
                                            <p:cond delay="0"/>
                                          </p:stCondLst>
                                        </p:cTn>
                                        <p:tgtEl>
                                          <p:spTgt spid="32">
                                            <p:txEl>
                                              <p:pRg st="3" end="3"/>
                                            </p:txEl>
                                          </p:spTgt>
                                        </p:tgtEl>
                                        <p:attrNameLst>
                                          <p:attrName>style.visibility</p:attrName>
                                        </p:attrNameLst>
                                      </p:cBhvr>
                                      <p:to>
                                        <p:strVal val="visible"/>
                                      </p:to>
                                    </p:set>
                                    <p:animEffect transition="in" filter="slide(fromBottom)">
                                      <p:cBhvr>
                                        <p:cTn id="57" dur="500"/>
                                        <p:tgtEl>
                                          <p:spTgt spid="32">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nodeType="clickEffect">
                                  <p:stCondLst>
                                    <p:cond delay="0"/>
                                  </p:stCondLst>
                                  <p:childTnLst>
                                    <p:set>
                                      <p:cBhvr>
                                        <p:cTn id="61" dur="1" fill="hold">
                                          <p:stCondLst>
                                            <p:cond delay="0"/>
                                          </p:stCondLst>
                                        </p:cTn>
                                        <p:tgtEl>
                                          <p:spTgt spid="32">
                                            <p:txEl>
                                              <p:pRg st="4" end="4"/>
                                            </p:txEl>
                                          </p:spTgt>
                                        </p:tgtEl>
                                        <p:attrNameLst>
                                          <p:attrName>style.visibility</p:attrName>
                                        </p:attrNameLst>
                                      </p:cBhvr>
                                      <p:to>
                                        <p:strVal val="visible"/>
                                      </p:to>
                                    </p:set>
                                    <p:animEffect transition="in" filter="slide(fromBottom)">
                                      <p:cBhvr>
                                        <p:cTn id="62" dur="500"/>
                                        <p:tgtEl>
                                          <p:spTgt spid="32">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nodeType="clickEffect">
                                  <p:stCondLst>
                                    <p:cond delay="0"/>
                                  </p:stCondLst>
                                  <p:childTnLst>
                                    <p:set>
                                      <p:cBhvr>
                                        <p:cTn id="66" dur="1" fill="hold">
                                          <p:stCondLst>
                                            <p:cond delay="0"/>
                                          </p:stCondLst>
                                        </p:cTn>
                                        <p:tgtEl>
                                          <p:spTgt spid="32">
                                            <p:txEl>
                                              <p:pRg st="5" end="5"/>
                                            </p:txEl>
                                          </p:spTgt>
                                        </p:tgtEl>
                                        <p:attrNameLst>
                                          <p:attrName>style.visibility</p:attrName>
                                        </p:attrNameLst>
                                      </p:cBhvr>
                                      <p:to>
                                        <p:strVal val="visible"/>
                                      </p:to>
                                    </p:set>
                                    <p:animEffect transition="in" filter="slide(fromBottom)">
                                      <p:cBhvr>
                                        <p:cTn id="67" dur="500"/>
                                        <p:tgtEl>
                                          <p:spTgt spid="32">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nodeType="clickEffect">
                                  <p:stCondLst>
                                    <p:cond delay="0"/>
                                  </p:stCondLst>
                                  <p:childTnLst>
                                    <p:set>
                                      <p:cBhvr>
                                        <p:cTn id="71" dur="1" fill="hold">
                                          <p:stCondLst>
                                            <p:cond delay="0"/>
                                          </p:stCondLst>
                                        </p:cTn>
                                        <p:tgtEl>
                                          <p:spTgt spid="32">
                                            <p:txEl>
                                              <p:pRg st="6" end="6"/>
                                            </p:txEl>
                                          </p:spTgt>
                                        </p:tgtEl>
                                        <p:attrNameLst>
                                          <p:attrName>style.visibility</p:attrName>
                                        </p:attrNameLst>
                                      </p:cBhvr>
                                      <p:to>
                                        <p:strVal val="visible"/>
                                      </p:to>
                                    </p:set>
                                    <p:animEffect transition="in" filter="slide(fromBottom)">
                                      <p:cBhvr>
                                        <p:cTn id="72" dur="500"/>
                                        <p:tgtEl>
                                          <p:spTgt spid="32">
                                            <p:txEl>
                                              <p:pRg st="6" end="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2" presetClass="entr" presetSubtype="4" fill="hold" nodeType="clickEffect">
                                  <p:stCondLst>
                                    <p:cond delay="0"/>
                                  </p:stCondLst>
                                  <p:childTnLst>
                                    <p:set>
                                      <p:cBhvr>
                                        <p:cTn id="76" dur="1" fill="hold">
                                          <p:stCondLst>
                                            <p:cond delay="0"/>
                                          </p:stCondLst>
                                        </p:cTn>
                                        <p:tgtEl>
                                          <p:spTgt spid="32">
                                            <p:txEl>
                                              <p:pRg st="7" end="7"/>
                                            </p:txEl>
                                          </p:spTgt>
                                        </p:tgtEl>
                                        <p:attrNameLst>
                                          <p:attrName>style.visibility</p:attrName>
                                        </p:attrNameLst>
                                      </p:cBhvr>
                                      <p:to>
                                        <p:strVal val="visible"/>
                                      </p:to>
                                    </p:set>
                                    <p:animEffect transition="in" filter="slide(fromBottom)">
                                      <p:cBhvr>
                                        <p:cTn id="77" dur="500"/>
                                        <p:tgtEl>
                                          <p:spTgt spid="3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4" grpId="0" animBg="1"/>
      <p:bldP spid="35" grpId="0" animBg="1"/>
      <p:bldP spid="36" grpId="0" animBg="1"/>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
        <p:nvSpPr>
          <p:cNvPr id="44" name="Rectangle 43"/>
          <p:cNvSpPr/>
          <p:nvPr/>
        </p:nvSpPr>
        <p:spPr>
          <a:xfrm>
            <a:off x="0" y="533400"/>
            <a:ext cx="9144000" cy="769441"/>
          </a:xfrm>
          <a:prstGeom prst="rect">
            <a:avLst/>
          </a:prstGeom>
        </p:spPr>
        <p:txBody>
          <a:bodyPr wrap="square">
            <a:spAutoFit/>
          </a:bodyPr>
          <a:lstStyle/>
          <a:p>
            <a:pPr marL="749300" indent="-742950" algn="ctr">
              <a:buClr>
                <a:srgbClr val="FFFFFF"/>
              </a:buClr>
              <a:buNone/>
            </a:pPr>
            <a:r>
              <a:rPr lang="en-US" sz="4400" b="1" dirty="0" smtClean="0">
                <a:solidFill>
                  <a:schemeClr val="bg1"/>
                </a:solidFill>
                <a:latin typeface="Abyssinica SIL" pitchFamily="2" charset="0"/>
              </a:rPr>
              <a:t>Alienation  vs.  RESOLUTION</a:t>
            </a:r>
          </a:p>
        </p:txBody>
      </p:sp>
      <p:sp>
        <p:nvSpPr>
          <p:cNvPr id="52" name="Rectangle 51"/>
          <p:cNvSpPr/>
          <p:nvPr/>
        </p:nvSpPr>
        <p:spPr>
          <a:xfrm>
            <a:off x="564356" y="3962401"/>
            <a:ext cx="3433763" cy="1676400"/>
          </a:xfrm>
          <a:prstGeom prst="rect">
            <a:avLst/>
          </a:prstGeom>
        </p:spPr>
        <p:txBody>
          <a:bodyPr wrap="square">
            <a:spAutoFit/>
          </a:bodyPr>
          <a:lstStyle/>
          <a:p>
            <a:pPr marL="685800" indent="-457200">
              <a:spcBef>
                <a:spcPts val="600"/>
              </a:spcBef>
              <a:tabLst>
                <a:tab pos="1771650" algn="l"/>
              </a:tabLst>
            </a:pPr>
            <a:r>
              <a:rPr lang="en-US" sz="1600" spc="100" dirty="0" smtClean="0">
                <a:latin typeface="Times New Roman" pitchFamily="18" charset="0"/>
                <a:cs typeface="Times New Roman" pitchFamily="18" charset="0"/>
              </a:rPr>
              <a:t>MISSION: 	Resolution 1 </a:t>
            </a:r>
          </a:p>
          <a:p>
            <a:pPr marL="685800" indent="-457200">
              <a:spcBef>
                <a:spcPts val="600"/>
              </a:spcBef>
              <a:tabLst>
                <a:tab pos="1771650" algn="l"/>
              </a:tabLst>
            </a:pPr>
            <a:r>
              <a:rPr lang="en-US" sz="1600" spc="100" dirty="0" smtClean="0">
                <a:latin typeface="Times New Roman" pitchFamily="18" charset="0"/>
                <a:cs typeface="Times New Roman" pitchFamily="18" charset="0"/>
              </a:rPr>
              <a:t>GROWTH: 	Resolution 2 </a:t>
            </a:r>
          </a:p>
          <a:p>
            <a:pPr marL="685800" indent="-457200">
              <a:spcBef>
                <a:spcPts val="600"/>
              </a:spcBef>
              <a:tabLst>
                <a:tab pos="1771650" algn="l"/>
              </a:tabLst>
            </a:pPr>
            <a:r>
              <a:rPr lang="en-US" sz="1600" spc="100" dirty="0" smtClean="0">
                <a:latin typeface="Times New Roman" pitchFamily="18" charset="0"/>
                <a:cs typeface="Times New Roman" pitchFamily="18" charset="0"/>
              </a:rPr>
              <a:t>FAMILY: 	Resolution 3a </a:t>
            </a:r>
          </a:p>
          <a:p>
            <a:pPr marL="685800" indent="-457200">
              <a:spcBef>
                <a:spcPts val="600"/>
              </a:spcBef>
              <a:tabLst>
                <a:tab pos="1771650" algn="l"/>
              </a:tabLst>
            </a:pPr>
            <a:r>
              <a:rPr lang="en-US" sz="1600" spc="100" dirty="0" smtClean="0">
                <a:latin typeface="Times New Roman" pitchFamily="18" charset="0"/>
                <a:cs typeface="Times New Roman" pitchFamily="18" charset="0"/>
              </a:rPr>
              <a:t>CHURCH:	Resolution 3b</a:t>
            </a:r>
          </a:p>
          <a:p>
            <a:pPr marL="685800" indent="-457200">
              <a:spcBef>
                <a:spcPts val="600"/>
              </a:spcBef>
              <a:tabLst>
                <a:tab pos="1771650" algn="l"/>
              </a:tabLst>
            </a:pPr>
            <a:r>
              <a:rPr lang="en-US" sz="1600" spc="100" dirty="0" smtClean="0">
                <a:latin typeface="Times New Roman" pitchFamily="18" charset="0"/>
                <a:cs typeface="Times New Roman" pitchFamily="18" charset="0"/>
              </a:rPr>
              <a:t>JUSTICE:	Resolution 3c</a:t>
            </a:r>
          </a:p>
        </p:txBody>
      </p:sp>
      <p:pic>
        <p:nvPicPr>
          <p:cNvPr id="55" name="Picture 6"/>
          <p:cNvPicPr>
            <a:picLocks noChangeAspect="1" noChangeArrowheads="1"/>
          </p:cNvPicPr>
          <p:nvPr/>
        </p:nvPicPr>
        <p:blipFill>
          <a:blip r:embed="rId3" cstate="print"/>
          <a:srcRect/>
          <a:stretch>
            <a:fillRect/>
          </a:stretch>
        </p:blipFill>
        <p:spPr bwMode="auto">
          <a:xfrm>
            <a:off x="4419600" y="1905000"/>
            <a:ext cx="4572000" cy="4572000"/>
          </a:xfrm>
          <a:prstGeom prst="rect">
            <a:avLst/>
          </a:prstGeom>
          <a:noFill/>
          <a:ln w="9525">
            <a:noFill/>
            <a:miter lim="800000"/>
            <a:headEnd/>
            <a:tailEnd/>
          </a:ln>
          <a:effectLst/>
        </p:spPr>
      </p:pic>
      <p:pic>
        <p:nvPicPr>
          <p:cNvPr id="56" name="Picture 7"/>
          <p:cNvPicPr>
            <a:picLocks noChangeAspect="1" noChangeArrowheads="1"/>
          </p:cNvPicPr>
          <p:nvPr/>
        </p:nvPicPr>
        <p:blipFill>
          <a:blip r:embed="rId4" cstate="print"/>
          <a:srcRect t="19439"/>
          <a:stretch>
            <a:fillRect/>
          </a:stretch>
        </p:blipFill>
        <p:spPr bwMode="auto">
          <a:xfrm>
            <a:off x="4860533" y="2345933"/>
            <a:ext cx="3690135" cy="3690135"/>
          </a:xfrm>
          <a:prstGeom prst="rect">
            <a:avLst/>
          </a:prstGeom>
          <a:noFill/>
          <a:ln w="9525">
            <a:noFill/>
            <a:miter lim="800000"/>
            <a:headEnd/>
            <a:tailEnd/>
          </a:ln>
          <a:effectLst/>
        </p:spPr>
      </p:pic>
      <p:pic>
        <p:nvPicPr>
          <p:cNvPr id="53" name="Picture 8"/>
          <p:cNvPicPr>
            <a:picLocks noChangeAspect="1" noChangeArrowheads="1"/>
          </p:cNvPicPr>
          <p:nvPr/>
        </p:nvPicPr>
        <p:blipFill>
          <a:blip r:embed="rId5" cstate="print"/>
          <a:srcRect t="12698"/>
          <a:stretch>
            <a:fillRect/>
          </a:stretch>
        </p:blipFill>
        <p:spPr bwMode="auto">
          <a:xfrm>
            <a:off x="5301465" y="2778304"/>
            <a:ext cx="2808270" cy="2825393"/>
          </a:xfrm>
          <a:prstGeom prst="rect">
            <a:avLst/>
          </a:prstGeom>
          <a:noFill/>
          <a:ln w="9525">
            <a:noFill/>
            <a:miter lim="800000"/>
            <a:headEnd/>
            <a:tailEnd/>
          </a:ln>
          <a:effectLst/>
        </p:spPr>
      </p:pic>
      <p:pic>
        <p:nvPicPr>
          <p:cNvPr id="3074" name="Picture 2"/>
          <p:cNvPicPr>
            <a:picLocks noChangeAspect="1" noChangeArrowheads="1"/>
          </p:cNvPicPr>
          <p:nvPr/>
        </p:nvPicPr>
        <p:blipFill>
          <a:blip r:embed="rId6" cstate="print"/>
          <a:srcRect t="27172" b="20737"/>
          <a:stretch>
            <a:fillRect/>
          </a:stretch>
        </p:blipFill>
        <p:spPr bwMode="auto">
          <a:xfrm>
            <a:off x="5746679" y="3223200"/>
            <a:ext cx="1917843" cy="1935601"/>
          </a:xfrm>
          <a:prstGeom prst="rect">
            <a:avLst/>
          </a:prstGeom>
          <a:noFill/>
          <a:ln w="9525">
            <a:noFill/>
            <a:miter lim="800000"/>
            <a:headEnd/>
            <a:tailEnd/>
          </a:ln>
          <a:effectLst/>
        </p:spPr>
      </p:pic>
      <p:pic>
        <p:nvPicPr>
          <p:cNvPr id="57" name="Picture 9"/>
          <p:cNvPicPr>
            <a:picLocks noChangeAspect="1" noChangeArrowheads="1"/>
          </p:cNvPicPr>
          <p:nvPr/>
        </p:nvPicPr>
        <p:blipFill>
          <a:blip r:embed="rId7" cstate="print"/>
          <a:srcRect/>
          <a:stretch>
            <a:fillRect/>
          </a:stretch>
        </p:blipFill>
        <p:spPr bwMode="auto">
          <a:xfrm>
            <a:off x="142875" y="2133600"/>
            <a:ext cx="4276725" cy="1748612"/>
          </a:xfrm>
          <a:prstGeom prst="rect">
            <a:avLst/>
          </a:prstGeom>
          <a:noFill/>
          <a:ln w="9525" cmpd="tri">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44">
                                            <p:txEl>
                                              <p:pRg st="0" end="0"/>
                                            </p:txEl>
                                          </p:spTgt>
                                        </p:tgtEl>
                                        <p:attrNameLst>
                                          <p:attrName>style.visibility</p:attrName>
                                        </p:attrNameLst>
                                      </p:cBhvr>
                                      <p:to>
                                        <p:strVal val="visible"/>
                                      </p:to>
                                    </p:set>
                                    <p:anim calcmode="lin" valueType="num">
                                      <p:cBhvr>
                                        <p:cTn id="7" dur="500" fill="hold"/>
                                        <p:tgtEl>
                                          <p:spTgt spid="4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57"/>
                                        </p:tgtEl>
                                        <p:attrNameLst>
                                          <p:attrName>style.visibility</p:attrName>
                                        </p:attrNameLst>
                                      </p:cBhvr>
                                      <p:to>
                                        <p:strVal val="visible"/>
                                      </p:to>
                                    </p:set>
                                    <p:anim calcmode="lin" valueType="num">
                                      <p:cBhvr>
                                        <p:cTn id="13" dur="500" fill="hold"/>
                                        <p:tgtEl>
                                          <p:spTgt spid="57"/>
                                        </p:tgtEl>
                                        <p:attrNameLst>
                                          <p:attrName>ppt_w</p:attrName>
                                        </p:attrNameLst>
                                      </p:cBhvr>
                                      <p:tavLst>
                                        <p:tav tm="0">
                                          <p:val>
                                            <p:fltVal val="0"/>
                                          </p:val>
                                        </p:tav>
                                        <p:tav tm="100000">
                                          <p:val>
                                            <p:strVal val="#ppt_w"/>
                                          </p:val>
                                        </p:tav>
                                      </p:tavLst>
                                    </p:anim>
                                    <p:anim calcmode="lin" valueType="num">
                                      <p:cBhvr>
                                        <p:cTn id="14" dur="500" fill="hold"/>
                                        <p:tgtEl>
                                          <p:spTgt spid="57"/>
                                        </p:tgtEl>
                                        <p:attrNameLst>
                                          <p:attrName>ppt_h</p:attrName>
                                        </p:attrNameLst>
                                      </p:cBhvr>
                                      <p:tavLst>
                                        <p:tav tm="0">
                                          <p:val>
                                            <p:fltVal val="0"/>
                                          </p:val>
                                        </p:tav>
                                        <p:tav tm="100000">
                                          <p:val>
                                            <p:strVal val="#ppt_h"/>
                                          </p:val>
                                        </p:tav>
                                      </p:tavLst>
                                    </p:anim>
                                    <p:animEffect transition="in" filter="fade">
                                      <p:cBhvr>
                                        <p:cTn id="15" dur="500"/>
                                        <p:tgtEl>
                                          <p:spTgt spid="57"/>
                                        </p:tgtEl>
                                      </p:cBhvr>
                                    </p:animEffect>
                                  </p:childTnLst>
                                </p:cTn>
                              </p:par>
                              <p:par>
                                <p:cTn id="16" presetID="53" presetClass="entr" presetSubtype="0" fill="hold" grpId="0" nodeType="withEffect">
                                  <p:stCondLst>
                                    <p:cond delay="0"/>
                                  </p:stCondLst>
                                  <p:childTnLst>
                                    <p:set>
                                      <p:cBhvr>
                                        <p:cTn id="17" dur="1" fill="hold">
                                          <p:stCondLst>
                                            <p:cond delay="0"/>
                                          </p:stCondLst>
                                        </p:cTn>
                                        <p:tgtEl>
                                          <p:spTgt spid="52"/>
                                        </p:tgtEl>
                                        <p:attrNameLst>
                                          <p:attrName>style.visibility</p:attrName>
                                        </p:attrNameLst>
                                      </p:cBhvr>
                                      <p:to>
                                        <p:strVal val="visible"/>
                                      </p:to>
                                    </p:set>
                                    <p:anim calcmode="lin" valueType="num">
                                      <p:cBhvr>
                                        <p:cTn id="18" dur="500" fill="hold"/>
                                        <p:tgtEl>
                                          <p:spTgt spid="52"/>
                                        </p:tgtEl>
                                        <p:attrNameLst>
                                          <p:attrName>ppt_w</p:attrName>
                                        </p:attrNameLst>
                                      </p:cBhvr>
                                      <p:tavLst>
                                        <p:tav tm="0">
                                          <p:val>
                                            <p:fltVal val="0"/>
                                          </p:val>
                                        </p:tav>
                                        <p:tav tm="100000">
                                          <p:val>
                                            <p:strVal val="#ppt_w"/>
                                          </p:val>
                                        </p:tav>
                                      </p:tavLst>
                                    </p:anim>
                                    <p:anim calcmode="lin" valueType="num">
                                      <p:cBhvr>
                                        <p:cTn id="19" dur="500" fill="hold"/>
                                        <p:tgtEl>
                                          <p:spTgt spid="52"/>
                                        </p:tgtEl>
                                        <p:attrNameLst>
                                          <p:attrName>ppt_h</p:attrName>
                                        </p:attrNameLst>
                                      </p:cBhvr>
                                      <p:tavLst>
                                        <p:tav tm="0">
                                          <p:val>
                                            <p:fltVal val="0"/>
                                          </p:val>
                                        </p:tav>
                                        <p:tav tm="100000">
                                          <p:val>
                                            <p:strVal val="#ppt_h"/>
                                          </p:val>
                                        </p:tav>
                                      </p:tavLst>
                                    </p:anim>
                                    <p:animEffect transition="in" filter="fade">
                                      <p:cBhvr>
                                        <p:cTn id="20" dur="500"/>
                                        <p:tgtEl>
                                          <p:spTgt spid="52"/>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32" fill="hold" nodeType="clickEffect">
                                  <p:stCondLst>
                                    <p:cond delay="0"/>
                                  </p:stCondLst>
                                  <p:childTnLst>
                                    <p:set>
                                      <p:cBhvr>
                                        <p:cTn id="24" dur="1" fill="hold">
                                          <p:stCondLst>
                                            <p:cond delay="0"/>
                                          </p:stCondLst>
                                        </p:cTn>
                                        <p:tgtEl>
                                          <p:spTgt spid="3074"/>
                                        </p:tgtEl>
                                        <p:attrNameLst>
                                          <p:attrName>style.visibility</p:attrName>
                                        </p:attrNameLst>
                                      </p:cBhvr>
                                      <p:to>
                                        <p:strVal val="visible"/>
                                      </p:to>
                                    </p:set>
                                    <p:animEffect transition="in" filter="circle(out)">
                                      <p:cBhvr>
                                        <p:cTn id="25" dur="1000"/>
                                        <p:tgtEl>
                                          <p:spTgt spid="3074"/>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32" fill="hold" nodeType="click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circle(out)">
                                      <p:cBhvr>
                                        <p:cTn id="30" dur="1000"/>
                                        <p:tgtEl>
                                          <p:spTgt spid="53"/>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32" fill="hold" nodeType="clickEffect">
                                  <p:stCondLst>
                                    <p:cond delay="0"/>
                                  </p:stCondLst>
                                  <p:childTnLst>
                                    <p:set>
                                      <p:cBhvr>
                                        <p:cTn id="34" dur="1" fill="hold">
                                          <p:stCondLst>
                                            <p:cond delay="0"/>
                                          </p:stCondLst>
                                        </p:cTn>
                                        <p:tgtEl>
                                          <p:spTgt spid="56"/>
                                        </p:tgtEl>
                                        <p:attrNameLst>
                                          <p:attrName>style.visibility</p:attrName>
                                        </p:attrNameLst>
                                      </p:cBhvr>
                                      <p:to>
                                        <p:strVal val="visible"/>
                                      </p:to>
                                    </p:set>
                                    <p:animEffect transition="in" filter="circle(out)">
                                      <p:cBhvr>
                                        <p:cTn id="35" dur="1000"/>
                                        <p:tgtEl>
                                          <p:spTgt spid="56"/>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32" fill="hold" nodeType="clickEffect">
                                  <p:stCondLst>
                                    <p:cond delay="0"/>
                                  </p:stCondLst>
                                  <p:childTnLst>
                                    <p:set>
                                      <p:cBhvr>
                                        <p:cTn id="39" dur="1" fill="hold">
                                          <p:stCondLst>
                                            <p:cond delay="0"/>
                                          </p:stCondLst>
                                        </p:cTn>
                                        <p:tgtEl>
                                          <p:spTgt spid="55"/>
                                        </p:tgtEl>
                                        <p:attrNameLst>
                                          <p:attrName>style.visibility</p:attrName>
                                        </p:attrNameLst>
                                      </p:cBhvr>
                                      <p:to>
                                        <p:strVal val="visible"/>
                                      </p:to>
                                    </p:set>
                                    <p:animEffect transition="in" filter="circle(out)">
                                      <p:cBhvr>
                                        <p:cTn id="40" dur="1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
        <p:nvSpPr>
          <p:cNvPr id="5" name="Rectangle 4"/>
          <p:cNvSpPr/>
          <p:nvPr/>
        </p:nvSpPr>
        <p:spPr>
          <a:xfrm>
            <a:off x="0" y="381000"/>
            <a:ext cx="9144000" cy="923330"/>
          </a:xfrm>
          <a:prstGeom prst="rect">
            <a:avLst/>
          </a:prstGeom>
        </p:spPr>
        <p:txBody>
          <a:bodyPr wrap="square">
            <a:spAutoFit/>
          </a:bodyPr>
          <a:lstStyle/>
          <a:p>
            <a:pPr algn="ctr"/>
            <a:r>
              <a:rPr lang="en-US" sz="5400" b="1" dirty="0" smtClean="0">
                <a:solidFill>
                  <a:schemeClr val="bg1"/>
                </a:solidFill>
                <a:latin typeface="Abyssinica SIL" pitchFamily="2" charset="0"/>
              </a:rPr>
              <a:t>The Meaning</a:t>
            </a:r>
            <a:endParaRPr lang="en-US" sz="5400" dirty="0"/>
          </a:p>
        </p:txBody>
      </p:sp>
      <p:sp>
        <p:nvSpPr>
          <p:cNvPr id="8" name="Content Placeholder 6"/>
          <p:cNvSpPr txBox="1">
            <a:spLocks/>
          </p:cNvSpPr>
          <p:nvPr/>
        </p:nvSpPr>
        <p:spPr>
          <a:xfrm>
            <a:off x="609600" y="2133600"/>
            <a:ext cx="8001000" cy="3581400"/>
          </a:xfrm>
          <a:prstGeom prst="rect">
            <a:avLst/>
          </a:prstGeom>
          <a:solidFill>
            <a:srgbClr val="FFFFFF">
              <a:alpha val="10000"/>
            </a:srgbClr>
          </a:solidFill>
          <a:effectLst>
            <a:softEdge rad="127000"/>
          </a:effectLst>
        </p:spPr>
        <p:style>
          <a:lnRef idx="2">
            <a:schemeClr val="accent3"/>
          </a:lnRef>
          <a:fillRef idx="1">
            <a:schemeClr val="lt1"/>
          </a:fillRef>
          <a:effectRef idx="0">
            <a:schemeClr val="accent3"/>
          </a:effectRef>
          <a:fontRef idx="minor">
            <a:schemeClr val="dk1"/>
          </a:fontRef>
        </p:style>
        <p:txBody>
          <a:bodyPr lIns="274320" rIns="274320"/>
          <a:lstStyle/>
          <a:p>
            <a:pPr indent="19050"/>
            <a:endParaRPr lang="en-US" sz="1000" b="1" i="1" dirty="0" smtClean="0">
              <a:solidFill>
                <a:schemeClr val="tx1"/>
              </a:solidFill>
            </a:endParaRPr>
          </a:p>
          <a:p>
            <a:pPr indent="19050"/>
            <a:r>
              <a:rPr lang="en-US" sz="2000" dirty="0" smtClean="0"/>
              <a:t>The webbing together of God, humans, and all creation in </a:t>
            </a:r>
          </a:p>
          <a:p>
            <a:pPr indent="19050"/>
            <a:r>
              <a:rPr lang="en-US" sz="2000" dirty="0" smtClean="0"/>
              <a:t>justice, fulfillment, and delight is what the Hebrew prophets </a:t>
            </a:r>
          </a:p>
          <a:p>
            <a:pPr indent="19050"/>
            <a:r>
              <a:rPr lang="en-US" sz="2000" dirty="0" smtClean="0"/>
              <a:t>call shalom. We call it peace, but it means far more than </a:t>
            </a:r>
          </a:p>
          <a:p>
            <a:pPr indent="19050"/>
            <a:r>
              <a:rPr lang="en-US" sz="2000" dirty="0" smtClean="0"/>
              <a:t>mere peace of mind or a cease-fire between enemies. In the </a:t>
            </a:r>
          </a:p>
          <a:p>
            <a:pPr indent="19050"/>
            <a:r>
              <a:rPr lang="en-US" sz="2000" dirty="0" smtClean="0"/>
              <a:t>Bible, shalom means universal flourishing, wholeness, and </a:t>
            </a:r>
          </a:p>
          <a:p>
            <a:pPr indent="19050"/>
            <a:r>
              <a:rPr lang="en-US" sz="2000" dirty="0" smtClean="0"/>
              <a:t>delight — a rich state of affairs in which natural needs are </a:t>
            </a:r>
          </a:p>
          <a:p>
            <a:pPr indent="19050"/>
            <a:r>
              <a:rPr lang="en-US" sz="2000" dirty="0" smtClean="0"/>
              <a:t>satisfied and natural gifts fruitfully employed, a state of affairs that inspires joyful wonder as its Creator and Savior opens doors and welcomes the creatures in whom he delights. Shalom, in other words, is the way things ought to be. </a:t>
            </a:r>
          </a:p>
          <a:p>
            <a:pPr indent="19050" algn="r"/>
            <a:r>
              <a:rPr lang="en-US" dirty="0" smtClean="0"/>
              <a:t>~ Cornelius </a:t>
            </a:r>
            <a:r>
              <a:rPr lang="en-US" dirty="0" err="1" smtClean="0"/>
              <a:t>Plantinga</a:t>
            </a:r>
            <a:r>
              <a:rPr lang="en-US" dirty="0" smtClean="0"/>
              <a:t>, </a:t>
            </a:r>
            <a:r>
              <a:rPr lang="en-US" i="1" dirty="0" smtClean="0"/>
              <a:t>Not the Way It’s Supposed to Be</a:t>
            </a:r>
            <a:endParaRPr lang="en-US" dirty="0" smtClean="0">
              <a:solidFill>
                <a:schemeClr val="tx1"/>
              </a:solidFill>
              <a:latin typeface="Abyssinica SIL" pitchFamily="2" charset="0"/>
            </a:endParaRPr>
          </a:p>
        </p:txBody>
      </p:sp>
      <p:pic>
        <p:nvPicPr>
          <p:cNvPr id="4098" name="Picture 2"/>
          <p:cNvPicPr>
            <a:picLocks noChangeAspect="1" noChangeArrowheads="1"/>
          </p:cNvPicPr>
          <p:nvPr/>
        </p:nvPicPr>
        <p:blipFill>
          <a:blip r:embed="rId3" cstate="print"/>
          <a:srcRect/>
          <a:stretch>
            <a:fillRect/>
          </a:stretch>
        </p:blipFill>
        <p:spPr bwMode="auto">
          <a:xfrm>
            <a:off x="7239000" y="1828800"/>
            <a:ext cx="1490663" cy="2197122"/>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4098"/>
                                        </p:tgtEl>
                                        <p:attrNameLst>
                                          <p:attrName>style.visibility</p:attrName>
                                        </p:attrNameLst>
                                      </p:cBhvr>
                                      <p:to>
                                        <p:strVal val="visible"/>
                                      </p:to>
                                    </p:set>
                                    <p:anim calcmode="lin" valueType="num">
                                      <p:cBhvr>
                                        <p:cTn id="13" dur="500" fill="hold"/>
                                        <p:tgtEl>
                                          <p:spTgt spid="4098"/>
                                        </p:tgtEl>
                                        <p:attrNameLst>
                                          <p:attrName>ppt_w</p:attrName>
                                        </p:attrNameLst>
                                      </p:cBhvr>
                                      <p:tavLst>
                                        <p:tav tm="0">
                                          <p:val>
                                            <p:fltVal val="0"/>
                                          </p:val>
                                        </p:tav>
                                        <p:tav tm="100000">
                                          <p:val>
                                            <p:strVal val="#ppt_w"/>
                                          </p:val>
                                        </p:tav>
                                      </p:tavLst>
                                    </p:anim>
                                    <p:anim calcmode="lin" valueType="num">
                                      <p:cBhvr>
                                        <p:cTn id="14" dur="500" fill="hold"/>
                                        <p:tgtEl>
                                          <p:spTgt spid="4098"/>
                                        </p:tgtEl>
                                        <p:attrNameLst>
                                          <p:attrName>ppt_h</p:attrName>
                                        </p:attrNameLst>
                                      </p:cBhvr>
                                      <p:tavLst>
                                        <p:tav tm="0">
                                          <p:val>
                                            <p:fltVal val="0"/>
                                          </p:val>
                                        </p:tav>
                                        <p:tav tm="100000">
                                          <p:val>
                                            <p:strVal val="#ppt_h"/>
                                          </p:val>
                                        </p:tav>
                                      </p:tavLst>
                                    </p:anim>
                                    <p:animEffect transition="in" filter="fade">
                                      <p:cBhvr>
                                        <p:cTn id="15" dur="500"/>
                                        <p:tgtEl>
                                          <p:spTgt spid="4098"/>
                                        </p:tgtEl>
                                      </p:cBhvr>
                                    </p:animEffect>
                                  </p:childTnLst>
                                </p:cTn>
                              </p:par>
                              <p:par>
                                <p:cTn id="16" presetID="53" presetClass="entr" presetSubtype="0" fill="hold" grpId="1"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
        <p:nvSpPr>
          <p:cNvPr id="5" name="Rectangle 4"/>
          <p:cNvSpPr/>
          <p:nvPr/>
        </p:nvSpPr>
        <p:spPr>
          <a:xfrm>
            <a:off x="0" y="381000"/>
            <a:ext cx="9144000" cy="923330"/>
          </a:xfrm>
          <a:prstGeom prst="rect">
            <a:avLst/>
          </a:prstGeom>
        </p:spPr>
        <p:txBody>
          <a:bodyPr wrap="square">
            <a:spAutoFit/>
          </a:bodyPr>
          <a:lstStyle/>
          <a:p>
            <a:pPr algn="ctr"/>
            <a:r>
              <a:rPr lang="en-US" sz="5400" b="1" dirty="0" smtClean="0">
                <a:solidFill>
                  <a:schemeClr val="bg1"/>
                </a:solidFill>
                <a:latin typeface="Abyssinica SIL" pitchFamily="2" charset="0"/>
              </a:rPr>
              <a:t>The Meaning</a:t>
            </a:r>
            <a:endParaRPr lang="en-US" sz="5400" dirty="0"/>
          </a:p>
        </p:txBody>
      </p:sp>
      <p:sp>
        <p:nvSpPr>
          <p:cNvPr id="8" name="Content Placeholder 6"/>
          <p:cNvSpPr txBox="1">
            <a:spLocks/>
          </p:cNvSpPr>
          <p:nvPr/>
        </p:nvSpPr>
        <p:spPr>
          <a:xfrm>
            <a:off x="0" y="2133600"/>
            <a:ext cx="9144000" cy="3581400"/>
          </a:xfrm>
          <a:prstGeom prst="rect">
            <a:avLst/>
          </a:prstGeom>
          <a:solidFill>
            <a:srgbClr val="FFFFFF">
              <a:alpha val="10000"/>
            </a:srgbClr>
          </a:solidFill>
          <a:effectLst>
            <a:softEdge rad="127000"/>
          </a:effectLst>
        </p:spPr>
        <p:style>
          <a:lnRef idx="2">
            <a:schemeClr val="accent3"/>
          </a:lnRef>
          <a:fillRef idx="1">
            <a:schemeClr val="lt1"/>
          </a:fillRef>
          <a:effectRef idx="0">
            <a:schemeClr val="accent3"/>
          </a:effectRef>
          <a:fontRef idx="minor">
            <a:schemeClr val="dk1"/>
          </a:fontRef>
        </p:style>
        <p:txBody>
          <a:bodyPr lIns="274320" rIns="274320"/>
          <a:lstStyle/>
          <a:p>
            <a:pPr indent="19050"/>
            <a:endParaRPr lang="en-US" sz="1000" b="1" i="1" dirty="0" smtClean="0">
              <a:solidFill>
                <a:schemeClr val="tx1"/>
              </a:solidFill>
            </a:endParaRPr>
          </a:p>
          <a:p>
            <a:pPr marL="749300" lvl="0" indent="-742950">
              <a:buClr>
                <a:srgbClr val="FFFFFF"/>
              </a:buClr>
              <a:buSzPct val="80000"/>
            </a:pPr>
            <a:endParaRPr lang="en-US" sz="2400" dirty="0" smtClean="0">
              <a:solidFill>
                <a:prstClr val="black"/>
              </a:solidFill>
              <a:latin typeface="Abyssinica SIL" pitchFamily="2" charset="0"/>
            </a:endParaRPr>
          </a:p>
          <a:p>
            <a:pPr marL="749300" lvl="0" indent="-742950">
              <a:buClr>
                <a:srgbClr val="FFFFFF"/>
              </a:buClr>
              <a:buSzPct val="80000"/>
            </a:pPr>
            <a:r>
              <a:rPr lang="en-US" sz="2400" dirty="0" smtClean="0">
                <a:solidFill>
                  <a:prstClr val="black"/>
                </a:solidFill>
                <a:latin typeface="Abyssinica SIL" pitchFamily="2" charset="0"/>
              </a:rPr>
              <a:t>Two reasons this definition of "justice" matters:</a:t>
            </a:r>
          </a:p>
          <a:p>
            <a:pPr marL="749300" lvl="0" indent="-742950" algn="ctr">
              <a:buClr>
                <a:srgbClr val="FFFFFF"/>
              </a:buClr>
              <a:buSzPct val="80000"/>
            </a:pPr>
            <a:endParaRPr lang="en-US" sz="2400" dirty="0" smtClean="0">
              <a:solidFill>
                <a:prstClr val="black"/>
              </a:solidFill>
              <a:latin typeface="Abyssinica SIL" pitchFamily="2" charset="0"/>
            </a:endParaRPr>
          </a:p>
          <a:p>
            <a:pPr marL="749300" lvl="0" indent="-285750">
              <a:spcBef>
                <a:spcPts val="1200"/>
              </a:spcBef>
              <a:buClr>
                <a:prstClr val="black"/>
              </a:buClr>
              <a:buSzPct val="80000"/>
              <a:buFont typeface="Arial" pitchFamily="34" charset="0"/>
              <a:buChar char="•"/>
            </a:pPr>
            <a:r>
              <a:rPr lang="en-US" sz="2800" dirty="0" smtClean="0">
                <a:solidFill>
                  <a:prstClr val="black"/>
                </a:solidFill>
                <a:latin typeface="Abyssinica SIL" pitchFamily="2" charset="0"/>
              </a:rPr>
              <a:t>It validates the Christian story.</a:t>
            </a:r>
          </a:p>
          <a:p>
            <a:pPr marL="749300" lvl="0" indent="-285750">
              <a:spcBef>
                <a:spcPts val="1200"/>
              </a:spcBef>
              <a:buClr>
                <a:prstClr val="black"/>
              </a:buClr>
              <a:buSzPct val="80000"/>
              <a:buFont typeface="Arial" pitchFamily="34" charset="0"/>
              <a:buChar char="•"/>
            </a:pPr>
            <a:r>
              <a:rPr lang="en-US" sz="2800" dirty="0" smtClean="0">
                <a:solidFill>
                  <a:prstClr val="black"/>
                </a:solidFill>
                <a:latin typeface="Abyssinica SIL" pitchFamily="2" charset="0"/>
              </a:rPr>
              <a:t>It explains Jesus' ministry. </a:t>
            </a:r>
            <a:r>
              <a:rPr lang="en-US" sz="2000" dirty="0" smtClean="0">
                <a:solidFill>
                  <a:prstClr val="black"/>
                </a:solidFill>
                <a:latin typeface="Abyssinica SIL" pitchFamily="2" charset="0"/>
              </a:rPr>
              <a:t>(cf. Lk 7:20-22, 9:1-6)</a:t>
            </a:r>
            <a:endParaRPr lang="en-US" sz="2800" dirty="0" smtClean="0">
              <a:solidFill>
                <a:prstClr val="black"/>
              </a:solidFill>
              <a:latin typeface="Abyssinica SIL" pitchFamily="2" charset="0"/>
            </a:endParaRPr>
          </a:p>
          <a:p>
            <a:pPr lvl="0">
              <a:buSzPct val="85000"/>
            </a:pPr>
            <a:endParaRPr lang="en-US" sz="2400" dirty="0" smtClean="0">
              <a:solidFill>
                <a:prstClr val="black"/>
              </a:solidFill>
              <a:latin typeface="Abyssinica SIL"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slide(fromBottom)">
                                      <p:cBhvr>
                                        <p:cTn id="7" dur="500"/>
                                        <p:tgtEl>
                                          <p:spTgt spid="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8">
                                            <p:txEl>
                                              <p:pRg st="4" end="4"/>
                                            </p:txEl>
                                          </p:spTgt>
                                        </p:tgtEl>
                                        <p:attrNameLst>
                                          <p:attrName>style.visibility</p:attrName>
                                        </p:attrNameLst>
                                      </p:cBhvr>
                                      <p:to>
                                        <p:strVal val="visible"/>
                                      </p:to>
                                    </p:set>
                                    <p:animEffect transition="in" filter="slide(fromBottom)">
                                      <p:cBhvr>
                                        <p:cTn id="12" dur="500"/>
                                        <p:tgtEl>
                                          <p:spTgt spid="8">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animEffect transition="in" filter="slide(fromBottom)">
                                      <p:cBhvr>
                                        <p:cTn id="1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09600" y="76200"/>
            <a:ext cx="7924800" cy="5821363"/>
          </a:xfrm>
        </p:spPr>
        <p:txBody>
          <a:bodyPr>
            <a:normAutofit/>
          </a:bodyPr>
          <a:lstStyle/>
          <a:p>
            <a:pPr marL="914400" lvl="0" indent="-457200" algn="ctr">
              <a:buClr>
                <a:srgbClr val="FFFFFF"/>
              </a:buClr>
              <a:buNone/>
            </a:pPr>
            <a:endParaRPr lang="en-US" sz="1200" b="1" dirty="0" smtClean="0">
              <a:solidFill>
                <a:srgbClr val="BE9932">
                  <a:lumMod val="60000"/>
                  <a:lumOff val="40000"/>
                </a:srgbClr>
              </a:solidFill>
              <a:latin typeface="Abyssinica SIL" pitchFamily="2" charset="0"/>
            </a:endParaRPr>
          </a:p>
          <a:p>
            <a:pPr marL="914400" lvl="0" indent="-457200" algn="ctr">
              <a:buClr>
                <a:srgbClr val="FFFFFF"/>
              </a:buClr>
              <a:buNone/>
            </a:pPr>
            <a:endParaRPr lang="en-US" sz="1200" b="1" dirty="0" smtClean="0">
              <a:solidFill>
                <a:srgbClr val="BE9932">
                  <a:lumMod val="60000"/>
                  <a:lumOff val="40000"/>
                </a:srgbClr>
              </a:solidFill>
              <a:latin typeface="Abyssinica SIL" pitchFamily="2" charset="0"/>
            </a:endParaRPr>
          </a:p>
          <a:p>
            <a:pPr marL="749300" indent="-742950" algn="ctr">
              <a:buClr>
                <a:srgbClr val="FFFFFF"/>
              </a:buClr>
              <a:buNone/>
            </a:pPr>
            <a:r>
              <a:rPr lang="en-US" sz="5400" b="1" dirty="0" smtClean="0">
                <a:solidFill>
                  <a:schemeClr val="bg1"/>
                </a:solidFill>
                <a:latin typeface="Abyssinica SIL" pitchFamily="2" charset="0"/>
              </a:rPr>
              <a:t>The Recipients</a:t>
            </a:r>
            <a:endParaRPr lang="en-US" sz="4800" b="1" dirty="0" smtClean="0">
              <a:solidFill>
                <a:schemeClr val="bg1"/>
              </a:solidFill>
              <a:latin typeface="Abyssinica SIL" pitchFamily="2" charset="0"/>
            </a:endParaRPr>
          </a:p>
          <a:p>
            <a:pPr marL="749300" indent="-742950" algn="ctr">
              <a:buClr>
                <a:srgbClr val="FFFFFF"/>
              </a:buClr>
              <a:buNone/>
            </a:pPr>
            <a:endParaRPr lang="en-US" sz="2400" dirty="0" smtClean="0">
              <a:latin typeface="Abyssinica SIL" pitchFamily="2" charset="0"/>
            </a:endParaRPr>
          </a:p>
          <a:p>
            <a:pPr marL="463550" indent="0">
              <a:lnSpc>
                <a:spcPct val="120000"/>
              </a:lnSpc>
              <a:buClr>
                <a:srgbClr val="FFFFFF"/>
              </a:buClr>
              <a:buNone/>
            </a:pPr>
            <a:endParaRPr lang="en-US" sz="2400" i="1" dirty="0" smtClean="0"/>
          </a:p>
          <a:p>
            <a:pPr marL="463550" indent="0">
              <a:lnSpc>
                <a:spcPct val="120000"/>
              </a:lnSpc>
              <a:buClr>
                <a:srgbClr val="FFFFFF"/>
              </a:buClr>
              <a:buNone/>
            </a:pPr>
            <a:r>
              <a:rPr lang="en-US" sz="2400" i="1" dirty="0" smtClean="0"/>
              <a:t>Is not this the fast that I choose: to loose the bonds of wickedness, to undo the straps of the yoke, to let the oppressed go free, and to break every yoke?  </a:t>
            </a:r>
            <a:r>
              <a:rPr lang="en-US" sz="2400" i="1" baseline="30000" dirty="0" smtClean="0"/>
              <a:t>7</a:t>
            </a:r>
            <a:r>
              <a:rPr lang="en-US" sz="2400" i="1" dirty="0" smtClean="0"/>
              <a:t> Is it not to share your bread with the hungry and bring the homeless poor into your house; when you see the naked, to cover him, and not to hide yourself from your own flesh?  		</a:t>
            </a:r>
          </a:p>
          <a:p>
            <a:pPr marL="463550" indent="0" algn="r">
              <a:lnSpc>
                <a:spcPct val="120000"/>
              </a:lnSpc>
              <a:buClr>
                <a:srgbClr val="FFFFFF"/>
              </a:buClr>
              <a:buNone/>
            </a:pPr>
            <a:r>
              <a:rPr lang="en-US" sz="2400" dirty="0" smtClean="0"/>
              <a:t>Isaiah 58:6-7</a:t>
            </a:r>
            <a:r>
              <a:rPr lang="en-US" sz="2400" i="1" dirty="0" smtClean="0"/>
              <a:t> </a:t>
            </a:r>
            <a:endParaRPr lang="en-US" sz="2400" dirty="0" smtClean="0"/>
          </a:p>
          <a:p>
            <a:pPr marL="749300" indent="-742950">
              <a:buClr>
                <a:srgbClr val="FFFFFF"/>
              </a:buClr>
              <a:buNone/>
            </a:pPr>
            <a:endParaRPr lang="en-US" sz="2800" dirty="0" smtClean="0">
              <a:latin typeface="Abyssinica SIL" pitchFamily="2" charset="0"/>
            </a:endParaRPr>
          </a:p>
        </p:txBody>
      </p:sp>
      <p:sp>
        <p:nvSpPr>
          <p:cNvPr id="6" name="TextBox 5"/>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p:cTn id="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 calcmode="lin" valueType="num">
                                      <p:cBhvr>
                                        <p:cTn id="13"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15" dur="500"/>
                                        <p:tgtEl>
                                          <p:spTgt spid="4">
                                            <p:txEl>
                                              <p:pRg st="5" end="5"/>
                                            </p:txEl>
                                          </p:spTgt>
                                        </p:tgtEl>
                                      </p:cBhvr>
                                    </p:animEffect>
                                  </p:childTnLst>
                                </p:cTn>
                              </p:par>
                              <p:par>
                                <p:cTn id="16" presetID="53" presetClass="entr" presetSubtype="0" fill="hold" nodeType="with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 calcmode="lin" valueType="num">
                                      <p:cBhvr>
                                        <p:cTn id="1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1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2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09600" y="76200"/>
            <a:ext cx="7924800" cy="5821363"/>
          </a:xfrm>
        </p:spPr>
        <p:txBody>
          <a:bodyPr>
            <a:normAutofit/>
          </a:bodyPr>
          <a:lstStyle/>
          <a:p>
            <a:pPr marL="914400" lvl="0" indent="-457200" algn="ctr">
              <a:buClr>
                <a:srgbClr val="FFFFFF"/>
              </a:buClr>
              <a:buNone/>
            </a:pPr>
            <a:endParaRPr lang="en-US" sz="1200" b="1" dirty="0" smtClean="0">
              <a:solidFill>
                <a:srgbClr val="BE9932">
                  <a:lumMod val="60000"/>
                  <a:lumOff val="40000"/>
                </a:srgbClr>
              </a:solidFill>
              <a:latin typeface="Abyssinica SIL" pitchFamily="2" charset="0"/>
            </a:endParaRPr>
          </a:p>
          <a:p>
            <a:pPr marL="914400" lvl="0" indent="-457200" algn="ctr">
              <a:buClr>
                <a:srgbClr val="FFFFFF"/>
              </a:buClr>
              <a:buNone/>
            </a:pPr>
            <a:endParaRPr lang="en-US" sz="1200" b="1" dirty="0" smtClean="0">
              <a:solidFill>
                <a:srgbClr val="BE9932">
                  <a:lumMod val="60000"/>
                  <a:lumOff val="40000"/>
                </a:srgbClr>
              </a:solidFill>
              <a:latin typeface="Abyssinica SIL" pitchFamily="2" charset="0"/>
            </a:endParaRPr>
          </a:p>
          <a:p>
            <a:pPr marL="749300" indent="-742950" algn="ctr">
              <a:buClr>
                <a:srgbClr val="FFFFFF"/>
              </a:buClr>
              <a:buNone/>
            </a:pPr>
            <a:r>
              <a:rPr lang="en-US" sz="5400" b="1" dirty="0" smtClean="0">
                <a:solidFill>
                  <a:schemeClr val="bg1"/>
                </a:solidFill>
                <a:latin typeface="Abyssinica SIL" pitchFamily="2" charset="0"/>
              </a:rPr>
              <a:t>The Time</a:t>
            </a:r>
            <a:endParaRPr lang="en-US" sz="4800" b="1" dirty="0" smtClean="0">
              <a:solidFill>
                <a:schemeClr val="bg1"/>
              </a:solidFill>
              <a:latin typeface="Abyssinica SIL" pitchFamily="2" charset="0"/>
            </a:endParaRPr>
          </a:p>
          <a:p>
            <a:pPr marL="749300" indent="-742950" algn="ctr">
              <a:buClr>
                <a:srgbClr val="FFFFFF"/>
              </a:buClr>
              <a:buNone/>
            </a:pPr>
            <a:endParaRPr lang="en-US" sz="2400" dirty="0" smtClean="0">
              <a:latin typeface="Abyssinica SIL" pitchFamily="2" charset="0"/>
            </a:endParaRPr>
          </a:p>
          <a:p>
            <a:pPr marL="463550" indent="0">
              <a:lnSpc>
                <a:spcPct val="120000"/>
              </a:lnSpc>
              <a:buClr>
                <a:srgbClr val="FFFFFF"/>
              </a:buClr>
              <a:buNone/>
            </a:pPr>
            <a:endParaRPr lang="en-US" sz="2400" i="1" dirty="0" smtClean="0"/>
          </a:p>
          <a:p>
            <a:pPr marL="463550" indent="0">
              <a:lnSpc>
                <a:spcPct val="120000"/>
              </a:lnSpc>
              <a:buClr>
                <a:srgbClr val="FFFFFF"/>
              </a:buClr>
              <a:buNone/>
            </a:pPr>
            <a:r>
              <a:rPr lang="en-US" sz="2400" i="1" dirty="0" smtClean="0"/>
              <a:t>"You are the light of the world. A city set on a hill cannot be hidden.  </a:t>
            </a:r>
            <a:r>
              <a:rPr lang="en-US" sz="2400" i="1" baseline="30000" dirty="0" smtClean="0"/>
              <a:t>15</a:t>
            </a:r>
            <a:r>
              <a:rPr lang="en-US" sz="2400" i="1" dirty="0" smtClean="0"/>
              <a:t> Nor do people light a lamp and put it under a basket, but on a stand, and it gives light to all in the house.  </a:t>
            </a:r>
            <a:r>
              <a:rPr lang="en-US" sz="2400" i="1" baseline="30000" dirty="0" smtClean="0"/>
              <a:t>16</a:t>
            </a:r>
            <a:r>
              <a:rPr lang="en-US" sz="2400" i="1" dirty="0" smtClean="0"/>
              <a:t> In the same way, let your light shine before others, so that they may see your good works and give glory to your Father who is in heaven.”</a:t>
            </a:r>
          </a:p>
          <a:p>
            <a:pPr marL="463550" indent="0" algn="r">
              <a:lnSpc>
                <a:spcPct val="120000"/>
              </a:lnSpc>
              <a:buClr>
                <a:srgbClr val="FFFFFF"/>
              </a:buClr>
              <a:buNone/>
            </a:pPr>
            <a:r>
              <a:rPr lang="en-US" sz="2400" dirty="0" smtClean="0"/>
              <a:t>Matthew 5:14-16</a:t>
            </a:r>
          </a:p>
          <a:p>
            <a:pPr marL="749300" indent="-742950">
              <a:buClr>
                <a:srgbClr val="FFFFFF"/>
              </a:buClr>
              <a:buNone/>
            </a:pPr>
            <a:endParaRPr lang="en-US" sz="2800" dirty="0" smtClean="0">
              <a:latin typeface="Abyssinica SIL" pitchFamily="2" charset="0"/>
            </a:endParaRPr>
          </a:p>
        </p:txBody>
      </p:sp>
      <p:sp>
        <p:nvSpPr>
          <p:cNvPr id="6" name="TextBox 5"/>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p:cTn id="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 calcmode="lin" valueType="num">
                                      <p:cBhvr>
                                        <p:cTn id="13"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15" dur="500"/>
                                        <p:tgtEl>
                                          <p:spTgt spid="4">
                                            <p:txEl>
                                              <p:pRg st="5" end="5"/>
                                            </p:txEl>
                                          </p:spTgt>
                                        </p:tgtEl>
                                      </p:cBhvr>
                                    </p:animEffect>
                                  </p:childTnLst>
                                </p:cTn>
                              </p:par>
                              <p:par>
                                <p:cTn id="16" presetID="53" presetClass="entr" presetSubtype="0" fill="hold" nodeType="with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 calcmode="lin" valueType="num">
                                      <p:cBhvr>
                                        <p:cTn id="1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1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2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09600" y="76200"/>
            <a:ext cx="7924800" cy="5821363"/>
          </a:xfrm>
        </p:spPr>
        <p:txBody>
          <a:bodyPr>
            <a:normAutofit lnSpcReduction="10000"/>
          </a:bodyPr>
          <a:lstStyle/>
          <a:p>
            <a:pPr marL="914400" lvl="0" indent="-457200" algn="ctr">
              <a:buClr>
                <a:srgbClr val="FFFFFF"/>
              </a:buClr>
              <a:buNone/>
            </a:pPr>
            <a:endParaRPr lang="en-US" sz="1200" b="1" dirty="0" smtClean="0">
              <a:solidFill>
                <a:srgbClr val="BE9932">
                  <a:lumMod val="60000"/>
                  <a:lumOff val="40000"/>
                </a:srgbClr>
              </a:solidFill>
              <a:latin typeface="Abyssinica SIL" pitchFamily="2" charset="0"/>
            </a:endParaRPr>
          </a:p>
          <a:p>
            <a:pPr marL="914400" lvl="0" indent="-457200" algn="ctr">
              <a:buClr>
                <a:srgbClr val="FFFFFF"/>
              </a:buClr>
              <a:buNone/>
            </a:pPr>
            <a:endParaRPr lang="en-US" sz="1200" b="1" dirty="0" smtClean="0">
              <a:solidFill>
                <a:srgbClr val="BE9932">
                  <a:lumMod val="60000"/>
                  <a:lumOff val="40000"/>
                </a:srgbClr>
              </a:solidFill>
              <a:latin typeface="Abyssinica SIL" pitchFamily="2" charset="0"/>
            </a:endParaRPr>
          </a:p>
          <a:p>
            <a:pPr marL="749300" indent="-742950" algn="ctr">
              <a:buClr>
                <a:srgbClr val="FFFFFF"/>
              </a:buClr>
              <a:buNone/>
            </a:pPr>
            <a:r>
              <a:rPr lang="en-US" sz="5400" b="1" dirty="0" smtClean="0">
                <a:solidFill>
                  <a:schemeClr val="bg1"/>
                </a:solidFill>
                <a:latin typeface="Abyssinica SIL" pitchFamily="2" charset="0"/>
              </a:rPr>
              <a:t>The Motivation</a:t>
            </a:r>
            <a:endParaRPr lang="en-US" sz="4800" b="1" dirty="0" smtClean="0">
              <a:solidFill>
                <a:schemeClr val="bg1"/>
              </a:solidFill>
              <a:latin typeface="Abyssinica SIL" pitchFamily="2" charset="0"/>
            </a:endParaRPr>
          </a:p>
          <a:p>
            <a:pPr marL="749300" indent="-742950" algn="ctr">
              <a:buClr>
                <a:srgbClr val="FFFFFF"/>
              </a:buClr>
              <a:buNone/>
            </a:pPr>
            <a:endParaRPr lang="en-US" sz="2400" dirty="0" smtClean="0">
              <a:latin typeface="Abyssinica SIL" pitchFamily="2" charset="0"/>
            </a:endParaRPr>
          </a:p>
          <a:p>
            <a:pPr marL="463550" indent="0">
              <a:lnSpc>
                <a:spcPct val="120000"/>
              </a:lnSpc>
              <a:buClr>
                <a:srgbClr val="FFFFFF"/>
              </a:buClr>
              <a:buNone/>
            </a:pPr>
            <a:endParaRPr lang="en-US" sz="2400" i="1" dirty="0" smtClean="0"/>
          </a:p>
          <a:p>
            <a:pPr marL="463550" indent="0">
              <a:lnSpc>
                <a:spcPct val="120000"/>
              </a:lnSpc>
              <a:buClr>
                <a:srgbClr val="FFFFFF"/>
              </a:buClr>
              <a:buNone/>
            </a:pPr>
            <a:r>
              <a:rPr lang="en-US" sz="2400" i="1" dirty="0" smtClean="0"/>
              <a:t>So Jesus also suffered outside the gate in order to sanctify the people through his own blood.  </a:t>
            </a:r>
            <a:r>
              <a:rPr lang="en-US" sz="2400" i="1" baseline="30000" dirty="0" smtClean="0"/>
              <a:t>13</a:t>
            </a:r>
            <a:r>
              <a:rPr lang="en-US" sz="2400" i="1" dirty="0" smtClean="0"/>
              <a:t> Therefore let us go to him outside the camp and bear the reproach he endured.  </a:t>
            </a:r>
            <a:r>
              <a:rPr lang="en-US" sz="2400" i="1" baseline="30000" dirty="0" smtClean="0"/>
              <a:t>14</a:t>
            </a:r>
            <a:r>
              <a:rPr lang="en-US" sz="2400" i="1" dirty="0" smtClean="0"/>
              <a:t> For here we have no lasting city, but we seek the city that is to come.  </a:t>
            </a:r>
            <a:r>
              <a:rPr lang="en-US" sz="2400" i="1" baseline="30000" dirty="0" smtClean="0"/>
              <a:t>15</a:t>
            </a:r>
            <a:r>
              <a:rPr lang="en-US" sz="2400" i="1" dirty="0" smtClean="0"/>
              <a:t> Through him then let us continually offer up a sacrifice of praise to God, that is, the fruit of lips that acknowledge his name.  </a:t>
            </a:r>
            <a:r>
              <a:rPr lang="en-US" sz="2400" i="1" baseline="30000" dirty="0" smtClean="0"/>
              <a:t>16</a:t>
            </a:r>
            <a:r>
              <a:rPr lang="en-US" sz="2400" i="1" dirty="0" smtClean="0"/>
              <a:t> Do not neglect to do good and to share what you have, for such sacrifices are pleasing to God.</a:t>
            </a:r>
          </a:p>
          <a:p>
            <a:pPr marL="463550" indent="0" algn="r">
              <a:lnSpc>
                <a:spcPct val="120000"/>
              </a:lnSpc>
              <a:buClr>
                <a:srgbClr val="FFFFFF"/>
              </a:buClr>
              <a:buNone/>
            </a:pPr>
            <a:r>
              <a:rPr lang="en-US" sz="2400" smtClean="0"/>
              <a:t>Hebrews 13:12-16</a:t>
            </a:r>
            <a:endParaRPr lang="en-US" sz="2400" dirty="0" smtClean="0"/>
          </a:p>
          <a:p>
            <a:pPr marL="749300" indent="-742950">
              <a:buClr>
                <a:srgbClr val="FFFFFF"/>
              </a:buClr>
              <a:buNone/>
            </a:pPr>
            <a:endParaRPr lang="en-US" sz="2800" dirty="0" smtClean="0">
              <a:latin typeface="Abyssinica SIL" pitchFamily="2" charset="0"/>
            </a:endParaRPr>
          </a:p>
        </p:txBody>
      </p:sp>
      <p:sp>
        <p:nvSpPr>
          <p:cNvPr id="6" name="TextBox 5"/>
          <p:cNvSpPr txBox="1"/>
          <p:nvPr/>
        </p:nvSpPr>
        <p:spPr>
          <a:xfrm>
            <a:off x="0" y="6488668"/>
            <a:ext cx="9144000" cy="369332"/>
          </a:xfrm>
          <a:prstGeom prst="rect">
            <a:avLst/>
          </a:prstGeom>
          <a:noFill/>
        </p:spPr>
        <p:txBody>
          <a:bodyPr wrap="square" rtlCol="0">
            <a:spAutoFit/>
          </a:bodyPr>
          <a:lstStyle/>
          <a:p>
            <a:pPr>
              <a:tabLst>
                <a:tab pos="8861425" algn="r"/>
              </a:tabLst>
            </a:pPr>
            <a:r>
              <a:rPr lang="en-US" b="1" dirty="0" smtClean="0">
                <a:solidFill>
                  <a:schemeClr val="bg2">
                    <a:lumMod val="50000"/>
                  </a:schemeClr>
                </a:solidFill>
              </a:rPr>
              <a:t>Who We Are &amp; What We’re About	           JUSTICE</a:t>
            </a:r>
            <a:endParaRPr lang="en-US" b="1" dirty="0">
              <a:solidFill>
                <a:schemeClr val="bg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p:cTn id="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 calcmode="lin" valueType="num">
                                      <p:cBhvr>
                                        <p:cTn id="13"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15" dur="500"/>
                                        <p:tgtEl>
                                          <p:spTgt spid="4">
                                            <p:txEl>
                                              <p:pRg st="5" end="5"/>
                                            </p:txEl>
                                          </p:spTgt>
                                        </p:tgtEl>
                                      </p:cBhvr>
                                    </p:animEffect>
                                  </p:childTnLst>
                                </p:cTn>
                              </p:par>
                              <p:par>
                                <p:cTn id="16" presetID="53" presetClass="entr" presetSubtype="0" fill="hold" nodeType="with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 calcmode="lin" valueType="num">
                                      <p:cBhvr>
                                        <p:cTn id="1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1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2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8293</TotalTime>
  <Words>508</Words>
  <Application>Microsoft Office PowerPoint</Application>
  <PresentationFormat>On-screen Show (4:3)</PresentationFormat>
  <Paragraphs>75</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Module</vt:lpstr>
      <vt:lpstr>Justice: Resolution 3c</vt:lpstr>
      <vt:lpstr>The  PHBF  Story</vt:lpstr>
      <vt:lpstr>Slide 3</vt:lpstr>
      <vt:lpstr>Slide 4</vt:lpstr>
      <vt:lpstr>Slide 5</vt:lpstr>
      <vt:lpstr>Slide 6</vt:lpstr>
      <vt:lpstr>Slide 7</vt:lpstr>
      <vt:lpstr>Slide 8</vt:lpstr>
    </vt:vector>
  </TitlesOfParts>
  <Company>Parker Hills Bible Fellowship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an  Effective Witness</dc:title>
  <dc:creator>Joshua Waltz</dc:creator>
  <cp:lastModifiedBy>Joshua Waltz</cp:lastModifiedBy>
  <cp:revision>260</cp:revision>
  <dcterms:created xsi:type="dcterms:W3CDTF">2008-06-01T04:51:04Z</dcterms:created>
  <dcterms:modified xsi:type="dcterms:W3CDTF">2010-10-31T15:30:26Z</dcterms:modified>
</cp:coreProperties>
</file>