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69" r:id="rId4"/>
    <p:sldId id="270" r:id="rId5"/>
    <p:sldId id="271" r:id="rId6"/>
    <p:sldId id="26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51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41F9A2-AA98-4612-97AE-59797A9F20DA}" type="datetimeFigureOut">
              <a:rPr lang="en-US" smtClean="0"/>
              <a:pPr/>
              <a:t>8/8/2010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1F9A2-AA98-4612-97AE-59797A9F20DA}" type="datetimeFigureOut">
              <a:rPr lang="en-US" smtClean="0"/>
              <a:pPr/>
              <a:t>8/8/2010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1F9A2-AA98-4612-97AE-59797A9F20DA}" type="datetimeFigureOut">
              <a:rPr lang="en-US" smtClean="0"/>
              <a:pPr/>
              <a:t>8/8/2010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1F9A2-AA98-4612-97AE-59797A9F20DA}" type="datetimeFigureOut">
              <a:rPr lang="en-US" smtClean="0"/>
              <a:pPr/>
              <a:t>8/8/2010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1F9A2-AA98-4612-97AE-59797A9F20DA}" type="datetimeFigureOut">
              <a:rPr lang="en-US" smtClean="0"/>
              <a:pPr/>
              <a:t>8/8/2010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41F9A2-AA98-4612-97AE-59797A9F20DA}" type="datetimeFigureOut">
              <a:rPr lang="en-US" smtClean="0"/>
              <a:pPr/>
              <a:t>8/8/2010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41F9A2-AA98-4612-97AE-59797A9F20DA}" type="datetimeFigureOut">
              <a:rPr lang="en-US" smtClean="0"/>
              <a:pPr/>
              <a:t>8/8/2010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41F9A2-AA98-4612-97AE-59797A9F20DA}" type="datetimeFigureOut">
              <a:rPr lang="en-US" smtClean="0"/>
              <a:pPr/>
              <a:t>8/8/2010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1F9A2-AA98-4612-97AE-59797A9F20DA}" type="datetimeFigureOut">
              <a:rPr lang="en-US" smtClean="0"/>
              <a:pPr/>
              <a:t>8/8/2010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1F9A2-AA98-4612-97AE-59797A9F20DA}" type="datetimeFigureOut">
              <a:rPr lang="en-US" smtClean="0"/>
              <a:pPr/>
              <a:t>8/8/2010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1F9A2-AA98-4612-97AE-59797A9F20DA}" type="datetimeFigureOut">
              <a:rPr lang="en-US" smtClean="0"/>
              <a:pPr/>
              <a:t>8/8/2010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4D608-F1F0-4670-964D-F859EC35F4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1F9A2-AA98-4612-97AE-59797A9F20DA}" type="datetimeFigureOut">
              <a:rPr lang="en-US" smtClean="0"/>
              <a:pPr/>
              <a:t>8/8/2010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F4D608-F1F0-4670-964D-F859EC35F4D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Documents and Settings\Joshua Waltz\My Documents\My Pictures\PowerPoint\parthenon-greece-1600.jpg"/>
          <p:cNvPicPr>
            <a:picLocks noChangeAspect="1" noChangeArrowheads="1"/>
          </p:cNvPicPr>
          <p:nvPr/>
        </p:nvPicPr>
        <p:blipFill>
          <a:blip r:embed="rId2" cstate="print"/>
          <a:srcRect r="24606" b="25274"/>
          <a:stretch>
            <a:fillRect/>
          </a:stretch>
        </p:blipFill>
        <p:spPr bwMode="auto">
          <a:xfrm>
            <a:off x="-1" y="0"/>
            <a:ext cx="9144001" cy="6858000"/>
          </a:xfrm>
          <a:prstGeom prst="rect">
            <a:avLst/>
          </a:prstGeom>
          <a:noFill/>
        </p:spPr>
      </p:pic>
      <p:sp>
        <p:nvSpPr>
          <p:cNvPr id="9" name="Text Box 7"/>
          <p:cNvSpPr txBox="1">
            <a:spLocks noChangeArrowheads="1"/>
          </p:cNvSpPr>
          <p:nvPr/>
        </p:nvSpPr>
        <p:spPr bwMode="auto">
          <a:xfrm rot="21405714">
            <a:off x="3846113" y="5893040"/>
            <a:ext cx="5051661" cy="737164"/>
          </a:xfrm>
          <a:prstGeom prst="roundRect">
            <a:avLst>
              <a:gd name="adj" fmla="val 26577"/>
            </a:avLst>
          </a:prstGeom>
          <a:solidFill>
            <a:srgbClr val="FFFFFF">
              <a:alpha val="40000"/>
            </a:srgbClr>
          </a:solidFill>
          <a:ln w="9525" algn="in">
            <a:noFill/>
            <a:miter lim="800000"/>
            <a:headEnd/>
            <a:tailEnd/>
          </a:ln>
          <a:effectLst>
            <a:softEdge rad="63500"/>
          </a:effectLst>
        </p:spPr>
        <p:txBody>
          <a:bodyPr vert="horz" wrap="square" lIns="36576" tIns="36576" rIns="36576" bIns="36576" numCol="1" anchor="ctr" anchorCtr="1"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effectLst>
                  <a:outerShdw blurRad="101600" dist="38100" dir="2700000" algn="tl" rotWithShape="0">
                    <a:prstClr val="black">
                      <a:alpha val="35000"/>
                    </a:prstClr>
                  </a:outerShdw>
                </a:effectLst>
                <a:latin typeface="Berlin Sans FB" pitchFamily="34" charset="0"/>
              </a:rPr>
              <a:t>The Wisdom of Proverbs</a:t>
            </a:r>
          </a:p>
        </p:txBody>
      </p:sp>
      <p:sp>
        <p:nvSpPr>
          <p:cNvPr id="10" name="Isosceles Triangle 9"/>
          <p:cNvSpPr/>
          <p:nvPr/>
        </p:nvSpPr>
        <p:spPr>
          <a:xfrm flipV="1">
            <a:off x="5840589" y="-65753"/>
            <a:ext cx="3371145" cy="993708"/>
          </a:xfrm>
          <a:prstGeom prst="triangle">
            <a:avLst>
              <a:gd name="adj" fmla="val 10000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0" y="618063"/>
            <a:ext cx="9144000" cy="1754326"/>
          </a:xfrm>
          <a:prstGeom prst="rect">
            <a:avLst/>
          </a:prstGeom>
          <a:noFill/>
        </p:spPr>
        <p:txBody>
          <a:bodyPr wrap="square" rtlCol="0">
            <a:spAutoFit/>
          </a:bodyPr>
          <a:lstStyle/>
          <a:p>
            <a:pPr algn="ctr"/>
            <a:r>
              <a:rPr lang="en-US" sz="5400" dirty="0" smtClean="0">
                <a:latin typeface="Boulder" pitchFamily="2" charset="0"/>
              </a:rPr>
              <a:t>HONOR… God </a:t>
            </a:r>
          </a:p>
          <a:p>
            <a:pPr algn="ctr"/>
            <a:r>
              <a:rPr lang="en-US" sz="5400" dirty="0" smtClean="0">
                <a:latin typeface="Boulder" pitchFamily="2" charset="0"/>
              </a:rPr>
              <a:t>with your money</a:t>
            </a:r>
          </a:p>
        </p:txBody>
      </p:sp>
      <p:sp>
        <p:nvSpPr>
          <p:cNvPr id="12" name="WordArt 6"/>
          <p:cNvSpPr>
            <a:spLocks noChangeArrowheads="1" noChangeShapeType="1" noTextEdit="1"/>
          </p:cNvSpPr>
          <p:nvPr/>
        </p:nvSpPr>
        <p:spPr bwMode="auto">
          <a:xfrm>
            <a:off x="381000" y="3962400"/>
            <a:ext cx="1371600" cy="2590800"/>
          </a:xfrm>
          <a:prstGeom prst="rect">
            <a:avLst/>
          </a:prstGeom>
        </p:spPr>
        <p:txBody>
          <a:bodyPr wrap="none" fromWordArt="1">
            <a:prstTxWarp prst="textPlain">
              <a:avLst>
                <a:gd name="adj" fmla="val 50000"/>
              </a:avLst>
            </a:prstTxWarp>
            <a:scene3d>
              <a:camera prst="orthographicFront"/>
              <a:lightRig rig="threePt" dir="t"/>
            </a:scene3d>
            <a:sp3d extrusionH="57150">
              <a:bevelT w="38100" h="38100"/>
            </a:sp3d>
          </a:bodyPr>
          <a:lstStyle/>
          <a:p>
            <a:pPr rtl="0"/>
            <a:r>
              <a:rPr lang="en-US" sz="1050" kern="10" spc="0" dirty="0" smtClean="0">
                <a:ln w="9525">
                  <a:solidFill>
                    <a:schemeClr val="bg1">
                      <a:lumMod val="75000"/>
                    </a:schemeClr>
                  </a:solidFill>
                  <a:round/>
                  <a:headEnd/>
                  <a:tailEnd/>
                </a:ln>
                <a:solidFill>
                  <a:schemeClr val="bg1">
                    <a:lumMod val="85000"/>
                  </a:schemeClr>
                </a:solidFill>
                <a:effectLst>
                  <a:outerShdw blurRad="50800" dist="38100" dir="2700000" algn="tl" rotWithShape="0">
                    <a:prstClr val="black">
                      <a:alpha val="40000"/>
                    </a:prstClr>
                  </a:outerShdw>
                </a:effectLst>
                <a:latin typeface="Brookscript"/>
              </a:rPr>
              <a:t>Listen</a:t>
            </a:r>
          </a:p>
          <a:p>
            <a:pPr rtl="0"/>
            <a:r>
              <a:rPr lang="en-US" sz="1050" kern="10" spc="0" dirty="0" smtClean="0">
                <a:ln w="9525">
                  <a:solidFill>
                    <a:schemeClr val="bg1">
                      <a:lumMod val="75000"/>
                    </a:schemeClr>
                  </a:solidFill>
                  <a:round/>
                  <a:headEnd/>
                  <a:tailEnd/>
                </a:ln>
                <a:solidFill>
                  <a:schemeClr val="bg1">
                    <a:lumMod val="85000"/>
                  </a:schemeClr>
                </a:solidFill>
                <a:effectLst>
                  <a:outerShdw blurRad="50800" dist="38100" dir="2700000" algn="tl" rotWithShape="0">
                    <a:prstClr val="black">
                      <a:alpha val="40000"/>
                    </a:prstClr>
                  </a:outerShdw>
                </a:effectLst>
                <a:latin typeface="Brookscript"/>
              </a:rPr>
              <a:t>Learn</a:t>
            </a:r>
          </a:p>
          <a:p>
            <a:pPr rtl="0"/>
            <a:r>
              <a:rPr lang="en-US" sz="1050" kern="10" spc="0" dirty="0" smtClean="0">
                <a:ln w="9525">
                  <a:solidFill>
                    <a:schemeClr val="bg1">
                      <a:lumMod val="75000"/>
                    </a:schemeClr>
                  </a:solidFill>
                  <a:round/>
                  <a:headEnd/>
                  <a:tailEnd/>
                </a:ln>
                <a:solidFill>
                  <a:schemeClr val="bg1">
                    <a:lumMod val="85000"/>
                  </a:schemeClr>
                </a:solidFill>
                <a:effectLst>
                  <a:outerShdw blurRad="50800" dist="38100" dir="2700000" algn="tl" rotWithShape="0">
                    <a:prstClr val="black">
                      <a:alpha val="40000"/>
                    </a:prstClr>
                  </a:outerShdw>
                </a:effectLst>
                <a:latin typeface="Brookscript"/>
              </a:rPr>
              <a:t>Live</a:t>
            </a:r>
            <a:endParaRPr lang="en-US" sz="1050" kern="10" spc="0" dirty="0">
              <a:ln w="9525">
                <a:solidFill>
                  <a:schemeClr val="bg1">
                    <a:lumMod val="75000"/>
                  </a:schemeClr>
                </a:solidFill>
                <a:round/>
                <a:headEnd/>
                <a:tailEnd/>
              </a:ln>
              <a:solidFill>
                <a:schemeClr val="bg1">
                  <a:lumMod val="85000"/>
                </a:schemeClr>
              </a:solidFill>
              <a:effectLst>
                <a:outerShdw blurRad="50800" dist="38100" dir="2700000" algn="tl" rotWithShape="0">
                  <a:prstClr val="black">
                    <a:alpha val="40000"/>
                  </a:prstClr>
                </a:outerShdw>
              </a:effectLst>
              <a:latin typeface="Brookscript"/>
            </a:endParaRPr>
          </a:p>
        </p:txBody>
      </p:sp>
      <p:sp>
        <p:nvSpPr>
          <p:cNvPr id="13" name="Isosceles Triangle 12"/>
          <p:cNvSpPr/>
          <p:nvPr/>
        </p:nvSpPr>
        <p:spPr>
          <a:xfrm flipV="1">
            <a:off x="-79306" y="-65758"/>
            <a:ext cx="3188266" cy="883361"/>
          </a:xfrm>
          <a:prstGeom prst="triangle">
            <a:avLst>
              <a:gd name="adj" fmla="val 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Joshua Waltz\My Documents\Documents\Sermons\Proverbs\Graphics\Bookmark - front.jpg"/>
          <p:cNvPicPr>
            <a:picLocks noChangeAspect="1" noChangeArrowheads="1"/>
          </p:cNvPicPr>
          <p:nvPr/>
        </p:nvPicPr>
        <p:blipFill>
          <a:blip r:embed="rId2" cstate="print"/>
          <a:srcRect/>
          <a:stretch>
            <a:fillRect/>
          </a:stretch>
        </p:blipFill>
        <p:spPr bwMode="auto">
          <a:xfrm>
            <a:off x="0" y="-1"/>
            <a:ext cx="2133600" cy="6858001"/>
          </a:xfrm>
          <a:prstGeom prst="rect">
            <a:avLst/>
          </a:prstGeom>
          <a:noFill/>
        </p:spPr>
      </p:pic>
      <p:sp>
        <p:nvSpPr>
          <p:cNvPr id="5" name="TextBox 4"/>
          <p:cNvSpPr txBox="1"/>
          <p:nvPr/>
        </p:nvSpPr>
        <p:spPr>
          <a:xfrm>
            <a:off x="4267200" y="6396335"/>
            <a:ext cx="4876800" cy="461665"/>
          </a:xfrm>
          <a:prstGeom prst="rect">
            <a:avLst/>
          </a:prstGeom>
          <a:noFill/>
        </p:spPr>
        <p:txBody>
          <a:bodyPr wrap="square" rtlCol="0">
            <a:spAutoFit/>
          </a:bodyPr>
          <a:lstStyle/>
          <a:p>
            <a:pPr algn="r"/>
            <a:r>
              <a:rPr lang="en-US" sz="2400" dirty="0" smtClean="0">
                <a:solidFill>
                  <a:schemeClr val="bg1">
                    <a:lumMod val="50000"/>
                  </a:schemeClr>
                </a:solidFill>
                <a:latin typeface="Berlin Sans FB" pitchFamily="34" charset="0"/>
              </a:rPr>
              <a:t>HONOR… God with your money</a:t>
            </a:r>
            <a:endParaRPr lang="en-US" sz="2400" dirty="0">
              <a:solidFill>
                <a:schemeClr val="bg1">
                  <a:lumMod val="50000"/>
                </a:schemeClr>
              </a:solidFill>
              <a:latin typeface="Berlin Sans FB" pitchFamily="34" charset="0"/>
            </a:endParaRPr>
          </a:p>
        </p:txBody>
      </p:sp>
      <p:sp>
        <p:nvSpPr>
          <p:cNvPr id="7" name="Isosceles Triangle 6"/>
          <p:cNvSpPr/>
          <p:nvPr/>
        </p:nvSpPr>
        <p:spPr>
          <a:xfrm flipV="1">
            <a:off x="5840589" y="-65753"/>
            <a:ext cx="3371145" cy="993708"/>
          </a:xfrm>
          <a:prstGeom prst="triangle">
            <a:avLst>
              <a:gd name="adj" fmla="val 10000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p:cNvSpPr/>
          <p:nvPr/>
        </p:nvSpPr>
        <p:spPr>
          <a:xfrm flipV="1">
            <a:off x="-79306" y="-65758"/>
            <a:ext cx="3188266" cy="883361"/>
          </a:xfrm>
          <a:prstGeom prst="triangle">
            <a:avLst>
              <a:gd name="adj" fmla="val 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txBox="1">
            <a:spLocks/>
          </p:cNvSpPr>
          <p:nvPr/>
        </p:nvSpPr>
        <p:spPr>
          <a:xfrm>
            <a:off x="2057400" y="228600"/>
            <a:ext cx="7086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effectLst/>
                <a:uLnTx/>
                <a:uFillTx/>
                <a:latin typeface="+mj-lt"/>
                <a:ea typeface="+mj-ea"/>
                <a:cs typeface="+mj-cs"/>
              </a:rPr>
              <a:t>Start with God.</a:t>
            </a:r>
            <a:endParaRPr kumimoji="0" lang="en-US" sz="4400" b="1" i="0" u="none" strike="noStrike" kern="1200" cap="none" spc="0" normalizeH="0" baseline="0" noProof="0" dirty="0">
              <a:ln>
                <a:noFill/>
              </a:ln>
              <a:effectLst/>
              <a:uLnTx/>
              <a:uFillTx/>
              <a:latin typeface="+mj-lt"/>
              <a:ea typeface="+mj-ea"/>
              <a:cs typeface="+mj-cs"/>
            </a:endParaRPr>
          </a:p>
        </p:txBody>
      </p:sp>
      <p:sp>
        <p:nvSpPr>
          <p:cNvPr id="10" name="Content Placeholder 4"/>
          <p:cNvSpPr txBox="1">
            <a:spLocks/>
          </p:cNvSpPr>
          <p:nvPr/>
        </p:nvSpPr>
        <p:spPr>
          <a:xfrm>
            <a:off x="2133600" y="1600200"/>
            <a:ext cx="7010400" cy="4525963"/>
          </a:xfrm>
          <a:prstGeom prst="rect">
            <a:avLst/>
          </a:prstGeom>
        </p:spPr>
        <p:txBody>
          <a:bodyPr vert="horz" lIns="91440" tIns="45720" rIns="91440" bIns="45720" rtlCol="0">
            <a:normAutofit/>
          </a:bodyPr>
          <a:lstStyle/>
          <a:p>
            <a:pPr algn="ctr">
              <a:spcBef>
                <a:spcPts val="1800"/>
              </a:spcBef>
              <a:defRPr/>
            </a:pPr>
            <a:endParaRPr lang="en-US" sz="2400" b="1" dirty="0" smtClean="0"/>
          </a:p>
          <a:p>
            <a:pPr algn="ctr">
              <a:spcBef>
                <a:spcPts val="1800"/>
              </a:spcBef>
              <a:defRPr/>
            </a:pPr>
            <a:r>
              <a:rPr lang="en-US" sz="2400" b="1" dirty="0" smtClean="0"/>
              <a:t>Proverbs 3:9-10</a:t>
            </a:r>
            <a:r>
              <a:rPr lang="en-US" sz="2400" b="1" i="1" dirty="0" smtClean="0"/>
              <a:t> </a:t>
            </a:r>
            <a:r>
              <a:rPr lang="en-US" sz="2400" i="1" dirty="0" smtClean="0"/>
              <a:t> </a:t>
            </a:r>
            <a:r>
              <a:rPr lang="en-US" sz="2400" i="1" baseline="30000" dirty="0" smtClean="0"/>
              <a:t>9</a:t>
            </a:r>
            <a:r>
              <a:rPr lang="en-US" sz="2400" i="1" dirty="0" smtClean="0"/>
              <a:t> Honor the LORD with your wealth and with the firstfruits of all your produce;  </a:t>
            </a:r>
            <a:r>
              <a:rPr lang="en-US" sz="2400" i="1" baseline="30000" dirty="0" smtClean="0"/>
              <a:t>10</a:t>
            </a:r>
            <a:r>
              <a:rPr lang="en-US" sz="2400" i="1" dirty="0" smtClean="0"/>
              <a:t> then your barns will be filled with plenty, and your vats will be bursting with wine.</a:t>
            </a:r>
            <a:endParaRPr lang="en-US" sz="2400" i="1" dirty="0" smtClean="0">
              <a:ea typeface="Times New Roman"/>
              <a:cs typeface="Times New Roman"/>
            </a:endParaRPr>
          </a:p>
          <a:p>
            <a:pPr marL="914400" lvl="0" indent="-450850">
              <a:spcBef>
                <a:spcPts val="1800"/>
              </a:spcBef>
              <a:buFont typeface="Arial" pitchFamily="34" charset="0"/>
              <a:buChar char="•"/>
              <a:defRPr/>
            </a:pPr>
            <a:endParaRPr lang="en-US" sz="800" dirty="0" smtClean="0"/>
          </a:p>
          <a:p>
            <a:pPr marL="914400" lvl="0" indent="-450850">
              <a:spcBef>
                <a:spcPts val="1800"/>
              </a:spcBef>
              <a:buFont typeface="Arial" pitchFamily="34" charset="0"/>
              <a:buChar char="•"/>
              <a:defRPr/>
            </a:pPr>
            <a:r>
              <a:rPr lang="en-US" sz="2800" dirty="0" smtClean="0"/>
              <a:t>Work toward 10% and then go beyond.</a:t>
            </a:r>
          </a:p>
          <a:p>
            <a:pPr marL="914400" lvl="0" indent="-450850">
              <a:spcBef>
                <a:spcPts val="1800"/>
              </a:spcBef>
              <a:buFont typeface="Arial" pitchFamily="34" charset="0"/>
              <a:buChar char="•"/>
              <a:defRPr/>
            </a:pPr>
            <a:r>
              <a:rPr lang="en-US" sz="2800" dirty="0" smtClean="0"/>
              <a:t>Give first </a:t>
            </a:r>
            <a:r>
              <a:rPr lang="en-US" sz="2800" dirty="0" smtClean="0"/>
              <a:t>to </a:t>
            </a:r>
            <a:r>
              <a:rPr lang="en-US" sz="2800" dirty="0" smtClean="0"/>
              <a:t>your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p:cTn id="7"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1000" fill="hold"/>
                                        <p:tgtEl>
                                          <p:spTgt spid="9"/>
                                        </p:tgtEl>
                                        <p:attrNameLst>
                                          <p:attrName>ppt_w</p:attrName>
                                        </p:attrNameLst>
                                      </p:cBhvr>
                                      <p:tavLst>
                                        <p:tav tm="0">
                                          <p:val>
                                            <p:fltVal val="0"/>
                                          </p:val>
                                        </p:tav>
                                        <p:tav tm="100000">
                                          <p:val>
                                            <p:strVal val="#ppt_w"/>
                                          </p:val>
                                        </p:tav>
                                      </p:tavLst>
                                    </p:anim>
                                    <p:anim calcmode="lin" valueType="num">
                                      <p:cBhvr>
                                        <p:cTn id="15" dur="1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10">
                                            <p:txEl>
                                              <p:pRg st="3" end="3"/>
                                            </p:txEl>
                                          </p:spTgt>
                                        </p:tgtEl>
                                        <p:attrNameLst>
                                          <p:attrName>style.visibility</p:attrName>
                                        </p:attrNameLst>
                                      </p:cBhvr>
                                      <p:to>
                                        <p:strVal val="visible"/>
                                      </p:to>
                                    </p:set>
                                    <p:animEffect transition="in" filter="slide(fromBottom)">
                                      <p:cBhvr>
                                        <p:cTn id="20" dur="500"/>
                                        <p:tgtEl>
                                          <p:spTgt spid="10">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10">
                                            <p:txEl>
                                              <p:pRg st="4" end="4"/>
                                            </p:txEl>
                                          </p:spTgt>
                                        </p:tgtEl>
                                        <p:attrNameLst>
                                          <p:attrName>style.visibility</p:attrName>
                                        </p:attrNameLst>
                                      </p:cBhvr>
                                      <p:to>
                                        <p:strVal val="visible"/>
                                      </p:to>
                                    </p:set>
                                    <p:animEffect transition="in" filter="slide(fromBottom)">
                                      <p:cBhvr>
                                        <p:cTn id="25"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Joshua Waltz\My Documents\Documents\Sermons\Proverbs\Graphics\Bookmark - front.jpg"/>
          <p:cNvPicPr>
            <a:picLocks noChangeAspect="1" noChangeArrowheads="1"/>
          </p:cNvPicPr>
          <p:nvPr/>
        </p:nvPicPr>
        <p:blipFill>
          <a:blip r:embed="rId2" cstate="print"/>
          <a:srcRect/>
          <a:stretch>
            <a:fillRect/>
          </a:stretch>
        </p:blipFill>
        <p:spPr bwMode="auto">
          <a:xfrm>
            <a:off x="0" y="-1"/>
            <a:ext cx="2133600" cy="6858001"/>
          </a:xfrm>
          <a:prstGeom prst="rect">
            <a:avLst/>
          </a:prstGeom>
          <a:noFill/>
        </p:spPr>
      </p:pic>
      <p:sp>
        <p:nvSpPr>
          <p:cNvPr id="5" name="TextBox 4"/>
          <p:cNvSpPr txBox="1"/>
          <p:nvPr/>
        </p:nvSpPr>
        <p:spPr>
          <a:xfrm>
            <a:off x="4267200" y="6396335"/>
            <a:ext cx="4876800" cy="461665"/>
          </a:xfrm>
          <a:prstGeom prst="rect">
            <a:avLst/>
          </a:prstGeom>
          <a:noFill/>
        </p:spPr>
        <p:txBody>
          <a:bodyPr wrap="square" rtlCol="0">
            <a:spAutoFit/>
          </a:bodyPr>
          <a:lstStyle/>
          <a:p>
            <a:pPr algn="r"/>
            <a:r>
              <a:rPr lang="en-US" sz="2400" dirty="0" smtClean="0">
                <a:solidFill>
                  <a:schemeClr val="bg1">
                    <a:lumMod val="50000"/>
                  </a:schemeClr>
                </a:solidFill>
                <a:latin typeface="Berlin Sans FB" pitchFamily="34" charset="0"/>
              </a:rPr>
              <a:t>HONOR… God with your money</a:t>
            </a:r>
            <a:endParaRPr lang="en-US" sz="2400" dirty="0">
              <a:solidFill>
                <a:schemeClr val="bg1">
                  <a:lumMod val="50000"/>
                </a:schemeClr>
              </a:solidFill>
              <a:latin typeface="Berlin Sans FB" pitchFamily="34" charset="0"/>
            </a:endParaRPr>
          </a:p>
        </p:txBody>
      </p:sp>
      <p:sp>
        <p:nvSpPr>
          <p:cNvPr id="6" name="Content Placeholder 4"/>
          <p:cNvSpPr txBox="1">
            <a:spLocks/>
          </p:cNvSpPr>
          <p:nvPr/>
        </p:nvSpPr>
        <p:spPr>
          <a:xfrm>
            <a:off x="2133600" y="1828800"/>
            <a:ext cx="7010400" cy="4800600"/>
          </a:xfrm>
          <a:prstGeom prst="rect">
            <a:avLst/>
          </a:prstGeom>
        </p:spPr>
        <p:txBody>
          <a:bodyPr vert="horz" lIns="91440" tIns="45720" rIns="91440" bIns="45720" rtlCol="0">
            <a:normAutofit lnSpcReduction="10000"/>
          </a:bodyPr>
          <a:lstStyle/>
          <a:p>
            <a:pPr marL="977900" lvl="0" indent="-514350">
              <a:spcBef>
                <a:spcPts val="1800"/>
              </a:spcBef>
              <a:buFont typeface="Arial" pitchFamily="34" charset="0"/>
              <a:buChar char="•"/>
              <a:defRPr/>
            </a:pPr>
            <a:r>
              <a:rPr lang="en-US" sz="3200" b="1" dirty="0" smtClean="0"/>
              <a:t>S</a:t>
            </a:r>
            <a:r>
              <a:rPr lang="en-US" sz="2800" dirty="0" smtClean="0"/>
              <a:t>tart with God. </a:t>
            </a:r>
          </a:p>
          <a:p>
            <a:pPr marL="977900" lvl="0" indent="-514350">
              <a:spcBef>
                <a:spcPts val="1800"/>
              </a:spcBef>
              <a:buFont typeface="Arial" pitchFamily="34" charset="0"/>
              <a:buChar char="•"/>
              <a:defRPr/>
            </a:pPr>
            <a:r>
              <a:rPr lang="en-US" sz="3200" b="1" dirty="0" smtClean="0"/>
              <a:t>I</a:t>
            </a:r>
            <a:r>
              <a:rPr lang="en-US" sz="2800" dirty="0" smtClean="0"/>
              <a:t>ncrease wealth the right way.</a:t>
            </a:r>
            <a:endParaRPr lang="en-US" sz="2000" dirty="0" smtClean="0"/>
          </a:p>
          <a:p>
            <a:pPr marL="977900" lvl="0" indent="-514350">
              <a:spcBef>
                <a:spcPts val="1800"/>
              </a:spcBef>
              <a:buFont typeface="Arial" pitchFamily="34" charset="0"/>
              <a:buChar char="•"/>
              <a:defRPr/>
            </a:pPr>
            <a:r>
              <a:rPr lang="en-US" sz="3200" b="1" dirty="0" smtClean="0"/>
              <a:t>W</a:t>
            </a:r>
            <a:r>
              <a:rPr lang="en-US" sz="2800" dirty="0" smtClean="0"/>
              <a:t>atch out for debt. </a:t>
            </a:r>
            <a:endParaRPr lang="en-US" sz="1900" dirty="0" smtClean="0"/>
          </a:p>
          <a:p>
            <a:pPr marL="977900" lvl="0" indent="-514350">
              <a:spcBef>
                <a:spcPts val="1800"/>
              </a:spcBef>
              <a:buFont typeface="Arial" pitchFamily="34" charset="0"/>
              <a:buChar char="•"/>
              <a:defRPr/>
            </a:pPr>
            <a:r>
              <a:rPr lang="en-US" sz="3200" b="1" dirty="0" smtClean="0"/>
              <a:t>R</a:t>
            </a:r>
            <a:r>
              <a:rPr lang="en-US" sz="2800" dirty="0" smtClean="0"/>
              <a:t>esist money’s power. </a:t>
            </a:r>
          </a:p>
          <a:p>
            <a:pPr marL="977900" lvl="0" indent="-514350">
              <a:spcBef>
                <a:spcPts val="1800"/>
              </a:spcBef>
              <a:buFont typeface="Arial" pitchFamily="34" charset="0"/>
              <a:buChar char="•"/>
              <a:defRPr/>
            </a:pPr>
            <a:r>
              <a:rPr lang="en-US" sz="3200" b="1" dirty="0" smtClean="0"/>
              <a:t>O</a:t>
            </a:r>
            <a:r>
              <a:rPr lang="en-US" sz="2800" dirty="0" smtClean="0"/>
              <a:t>rder your priorities.</a:t>
            </a:r>
          </a:p>
          <a:p>
            <a:pPr marL="977900" lvl="0" indent="-514350">
              <a:spcBef>
                <a:spcPts val="1800"/>
              </a:spcBef>
              <a:buFont typeface="Arial" pitchFamily="34" charset="0"/>
              <a:buChar char="•"/>
              <a:defRPr/>
            </a:pPr>
            <a:r>
              <a:rPr lang="en-US" sz="3200" b="1" dirty="0" smtClean="0"/>
              <a:t>P</a:t>
            </a:r>
            <a:r>
              <a:rPr lang="en-US" sz="2800" dirty="0" smtClean="0"/>
              <a:t>onder who makes rich and poor.</a:t>
            </a:r>
          </a:p>
          <a:p>
            <a:pPr marL="977900" lvl="0" indent="-514350">
              <a:spcBef>
                <a:spcPts val="1800"/>
              </a:spcBef>
              <a:buFont typeface="Arial" pitchFamily="34" charset="0"/>
              <a:buChar char="•"/>
              <a:defRPr/>
            </a:pPr>
            <a:r>
              <a:rPr lang="en-US" sz="3200" b="1" dirty="0" smtClean="0"/>
              <a:t>H</a:t>
            </a:r>
            <a:r>
              <a:rPr lang="en-US" sz="2800" dirty="0" smtClean="0"/>
              <a:t>elp the poor. </a:t>
            </a:r>
          </a:p>
          <a:p>
            <a:pPr marL="977900" lvl="0" indent="-514350">
              <a:spcBef>
                <a:spcPts val="1800"/>
              </a:spcBef>
              <a:buFont typeface="Arial" pitchFamily="34" charset="0"/>
              <a:buChar char="•"/>
              <a:defRPr/>
            </a:pPr>
            <a:endParaRPr lang="en-US" sz="3600" dirty="0" smtClean="0"/>
          </a:p>
        </p:txBody>
      </p:sp>
      <p:sp>
        <p:nvSpPr>
          <p:cNvPr id="7" name="Isosceles Triangle 6"/>
          <p:cNvSpPr/>
          <p:nvPr/>
        </p:nvSpPr>
        <p:spPr>
          <a:xfrm flipV="1">
            <a:off x="5840589" y="-65753"/>
            <a:ext cx="3371145" cy="993708"/>
          </a:xfrm>
          <a:prstGeom prst="triangle">
            <a:avLst>
              <a:gd name="adj" fmla="val 10000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p:cNvSpPr/>
          <p:nvPr/>
        </p:nvSpPr>
        <p:spPr>
          <a:xfrm flipV="1">
            <a:off x="-79306" y="-65758"/>
            <a:ext cx="3188266" cy="883361"/>
          </a:xfrm>
          <a:prstGeom prst="triangle">
            <a:avLst>
              <a:gd name="adj" fmla="val 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txBox="1">
            <a:spLocks/>
          </p:cNvSpPr>
          <p:nvPr/>
        </p:nvSpPr>
        <p:spPr>
          <a:xfrm>
            <a:off x="2057400" y="533400"/>
            <a:ext cx="7086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effectLst/>
                <a:uLnTx/>
                <a:uFillTx/>
                <a:latin typeface="+mj-lt"/>
                <a:ea typeface="+mj-ea"/>
                <a:cs typeface="+mj-cs"/>
              </a:rPr>
              <a:t>How</a:t>
            </a:r>
            <a:r>
              <a:rPr kumimoji="0" lang="en-US" sz="4400" b="1" i="0" u="none" strike="noStrike" kern="1200" cap="none" spc="0" normalizeH="0" noProof="0" dirty="0" smtClean="0">
                <a:ln>
                  <a:noFill/>
                </a:ln>
                <a:effectLst/>
                <a:uLnTx/>
                <a:uFillTx/>
                <a:latin typeface="+mj-lt"/>
                <a:ea typeface="+mj-ea"/>
                <a:cs typeface="+mj-cs"/>
              </a:rPr>
              <a:t> do we honor God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noProof="0" dirty="0" smtClean="0">
                <a:ln>
                  <a:noFill/>
                </a:ln>
                <a:effectLst/>
                <a:uLnTx/>
                <a:uFillTx/>
                <a:latin typeface="+mj-lt"/>
                <a:ea typeface="+mj-ea"/>
                <a:cs typeface="+mj-cs"/>
              </a:rPr>
              <a:t>with our money?</a:t>
            </a:r>
            <a:endParaRPr kumimoji="0" lang="en-US" sz="4400" b="1" i="0" u="none" strike="noStrike" kern="1200" cap="none" spc="0" normalizeH="0" baseline="0" noProof="0" dirty="0">
              <a:ln>
                <a:noFill/>
              </a:ln>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iterate type="lt">
                                    <p:tmPct val="0"/>
                                  </p:iterate>
                                  <p:childTnLst>
                                    <p:set>
                                      <p:cBhvr>
                                        <p:cTn id="6" dur="1" fill="hold">
                                          <p:stCondLst>
                                            <p:cond delay="0"/>
                                          </p:stCondLst>
                                        </p:cTn>
                                        <p:tgtEl>
                                          <p:spTgt spid="6">
                                            <p:txEl>
                                              <p:pRg st="0" end="0"/>
                                            </p:txEl>
                                          </p:spTgt>
                                        </p:tgtEl>
                                        <p:attrNameLst>
                                          <p:attrName>style.visibility</p:attrName>
                                        </p:attrNameLst>
                                      </p:cBhvr>
                                      <p:to>
                                        <p:strVal val="visible"/>
                                      </p:to>
                                    </p:set>
                                    <p:animEffect transition="in" filter="slide(fromBottom)">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slide(fromBottom)">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slide(fromBottom)">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slide(fromBottom)">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slide(fromBottom)">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slide(fromBottom)">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slide(fromBottom)">
                                      <p:cBhvr>
                                        <p:cTn id="3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Joshua Waltz\My Documents\Documents\Sermons\Proverbs\Graphics\Bookmark - front.jpg"/>
          <p:cNvPicPr>
            <a:picLocks noChangeAspect="1" noChangeArrowheads="1"/>
          </p:cNvPicPr>
          <p:nvPr/>
        </p:nvPicPr>
        <p:blipFill>
          <a:blip r:embed="rId2" cstate="print"/>
          <a:srcRect/>
          <a:stretch>
            <a:fillRect/>
          </a:stretch>
        </p:blipFill>
        <p:spPr bwMode="auto">
          <a:xfrm>
            <a:off x="0" y="-1"/>
            <a:ext cx="2133600" cy="6858001"/>
          </a:xfrm>
          <a:prstGeom prst="rect">
            <a:avLst/>
          </a:prstGeom>
          <a:noFill/>
        </p:spPr>
      </p:pic>
      <p:sp>
        <p:nvSpPr>
          <p:cNvPr id="5" name="TextBox 4"/>
          <p:cNvSpPr txBox="1"/>
          <p:nvPr/>
        </p:nvSpPr>
        <p:spPr>
          <a:xfrm>
            <a:off x="4267200" y="6396335"/>
            <a:ext cx="4876800" cy="461665"/>
          </a:xfrm>
          <a:prstGeom prst="rect">
            <a:avLst/>
          </a:prstGeom>
          <a:noFill/>
        </p:spPr>
        <p:txBody>
          <a:bodyPr wrap="square" rtlCol="0">
            <a:spAutoFit/>
          </a:bodyPr>
          <a:lstStyle/>
          <a:p>
            <a:pPr algn="r"/>
            <a:r>
              <a:rPr lang="en-US" sz="2400" dirty="0" smtClean="0">
                <a:solidFill>
                  <a:schemeClr val="bg1">
                    <a:lumMod val="50000"/>
                  </a:schemeClr>
                </a:solidFill>
                <a:latin typeface="Berlin Sans FB" pitchFamily="34" charset="0"/>
              </a:rPr>
              <a:t>HONOR… God with your money</a:t>
            </a:r>
            <a:endParaRPr lang="en-US" sz="2400" dirty="0">
              <a:solidFill>
                <a:schemeClr val="bg1">
                  <a:lumMod val="50000"/>
                </a:schemeClr>
              </a:solidFill>
              <a:latin typeface="Berlin Sans FB" pitchFamily="34" charset="0"/>
            </a:endParaRPr>
          </a:p>
        </p:txBody>
      </p:sp>
      <p:sp>
        <p:nvSpPr>
          <p:cNvPr id="6" name="Isosceles Triangle 5"/>
          <p:cNvSpPr/>
          <p:nvPr/>
        </p:nvSpPr>
        <p:spPr>
          <a:xfrm flipV="1">
            <a:off x="5840589" y="-65753"/>
            <a:ext cx="3371145" cy="993708"/>
          </a:xfrm>
          <a:prstGeom prst="triangle">
            <a:avLst>
              <a:gd name="adj" fmla="val 10000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flipV="1">
            <a:off x="-79306" y="-65758"/>
            <a:ext cx="3188266" cy="883361"/>
          </a:xfrm>
          <a:prstGeom prst="triangle">
            <a:avLst>
              <a:gd name="adj" fmla="val 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133600" y="1219200"/>
            <a:ext cx="7010400" cy="5262979"/>
          </a:xfrm>
          <a:prstGeom prst="rect">
            <a:avLst/>
          </a:prstGeom>
        </p:spPr>
        <p:txBody>
          <a:bodyPr wrap="square">
            <a:spAutoFit/>
          </a:bodyPr>
          <a:lstStyle/>
          <a:p>
            <a:pPr algn="ctr"/>
            <a:endParaRPr lang="en-US" sz="2400" b="1" dirty="0" smtClean="0"/>
          </a:p>
          <a:p>
            <a:r>
              <a:rPr lang="en-US" sz="2400" dirty="0" smtClean="0"/>
              <a:t>The key to evaluating any individual </a:t>
            </a:r>
            <a:endParaRPr lang="en-US" sz="2400" dirty="0" smtClean="0"/>
          </a:p>
          <a:p>
            <a:r>
              <a:rPr lang="en-US" sz="2400" dirty="0" smtClean="0"/>
              <a:t>church </a:t>
            </a:r>
            <a:r>
              <a:rPr lang="en-US" sz="2400" dirty="0" smtClean="0"/>
              <a:t>or nation in terms of its use </a:t>
            </a:r>
            <a:endParaRPr lang="en-US" sz="2400" dirty="0" smtClean="0"/>
          </a:p>
          <a:p>
            <a:r>
              <a:rPr lang="en-US" sz="2400" dirty="0" smtClean="0"/>
              <a:t>of </a:t>
            </a:r>
            <a:r>
              <a:rPr lang="en-US" sz="2400" dirty="0" smtClean="0"/>
              <a:t>material possessions (personally, </a:t>
            </a:r>
            <a:endParaRPr lang="en-US" sz="2400" dirty="0" smtClean="0"/>
          </a:p>
          <a:p>
            <a:r>
              <a:rPr lang="en-US" sz="2400" dirty="0" smtClean="0"/>
              <a:t>collectively </a:t>
            </a:r>
            <a:r>
              <a:rPr lang="en-US" sz="2400" dirty="0" smtClean="0"/>
              <a:t>or institutionally) is how </a:t>
            </a:r>
            <a:endParaRPr lang="en-US" sz="2400" dirty="0" smtClean="0"/>
          </a:p>
          <a:p>
            <a:r>
              <a:rPr lang="en-US" sz="2400" dirty="0" smtClean="0"/>
              <a:t>well </a:t>
            </a:r>
            <a:r>
              <a:rPr lang="en-US" sz="2400" dirty="0" smtClean="0"/>
              <a:t>it takes care of the poor and </a:t>
            </a:r>
            <a:endParaRPr lang="en-US" sz="2400" dirty="0" smtClean="0"/>
          </a:p>
          <a:p>
            <a:r>
              <a:rPr lang="en-US" sz="2400" dirty="0" smtClean="0"/>
              <a:t>powerless </a:t>
            </a:r>
            <a:r>
              <a:rPr lang="en-US" sz="2400" dirty="0" smtClean="0"/>
              <a:t>in its midst, that is, its </a:t>
            </a:r>
            <a:endParaRPr lang="en-US" sz="2400" dirty="0" smtClean="0"/>
          </a:p>
          <a:p>
            <a:r>
              <a:rPr lang="en-US" sz="2400" dirty="0" smtClean="0"/>
              <a:t>cultural </a:t>
            </a:r>
            <a:r>
              <a:rPr lang="en-US" sz="2400" dirty="0" smtClean="0"/>
              <a:t>equivalents to the fatherless, </a:t>
            </a:r>
            <a:r>
              <a:rPr lang="en-US" sz="2400" dirty="0" smtClean="0"/>
              <a:t>widow </a:t>
            </a:r>
            <a:r>
              <a:rPr lang="en-US" sz="2400" dirty="0" smtClean="0"/>
              <a:t>and alien. …People always take priority over prosperity. Those in positions of power have no increased privilege, only increased </a:t>
            </a:r>
            <a:r>
              <a:rPr lang="en-US" sz="2400" dirty="0" smtClean="0"/>
              <a:t>responsibility.</a:t>
            </a:r>
          </a:p>
          <a:p>
            <a:pPr algn="r"/>
            <a:r>
              <a:rPr lang="en-US" sz="2000" i="1" dirty="0" smtClean="0"/>
              <a:t>~ </a:t>
            </a:r>
            <a:r>
              <a:rPr lang="en-US" sz="2000" dirty="0" smtClean="0"/>
              <a:t>C. </a:t>
            </a:r>
            <a:r>
              <a:rPr lang="en-US" sz="2000" dirty="0" err="1" smtClean="0"/>
              <a:t>Blomberg</a:t>
            </a:r>
            <a:r>
              <a:rPr lang="en-US" sz="2000" dirty="0" smtClean="0"/>
              <a:t>, </a:t>
            </a:r>
            <a:r>
              <a:rPr lang="en-US" sz="2000" i="1" dirty="0" smtClean="0"/>
              <a:t>Neither Poverty Nor Riches</a:t>
            </a:r>
            <a:r>
              <a:rPr lang="en-US" sz="2000" dirty="0" smtClean="0"/>
              <a:t>, p 84</a:t>
            </a:r>
            <a:endParaRPr lang="en-US" sz="2000" i="1" dirty="0" smtClean="0"/>
          </a:p>
          <a:p>
            <a:pPr algn="ctr"/>
            <a:endParaRPr lang="en-US" sz="2400" i="1" dirty="0" smtClean="0"/>
          </a:p>
          <a:p>
            <a:pPr algn="ctr"/>
            <a:endParaRPr lang="en-US" sz="2400" i="1" dirty="0" smtClean="0"/>
          </a:p>
        </p:txBody>
      </p:sp>
      <p:pic>
        <p:nvPicPr>
          <p:cNvPr id="1026" name="Picture 2"/>
          <p:cNvPicPr>
            <a:picLocks noChangeAspect="1" noChangeArrowheads="1"/>
          </p:cNvPicPr>
          <p:nvPr/>
        </p:nvPicPr>
        <p:blipFill>
          <a:blip r:embed="rId3" cstate="print"/>
          <a:srcRect/>
          <a:stretch>
            <a:fillRect/>
          </a:stretch>
        </p:blipFill>
        <p:spPr bwMode="auto">
          <a:xfrm>
            <a:off x="6968067" y="826911"/>
            <a:ext cx="1795199" cy="2867025"/>
          </a:xfrm>
          <a:prstGeom prst="rect">
            <a:avLst/>
          </a:prstGeom>
          <a:noFill/>
          <a:ln w="9525">
            <a:noFill/>
            <a:miter lim="800000"/>
            <a:headEnd/>
            <a:tailEnd/>
          </a:ln>
          <a:effectLst>
            <a:outerShdw blurRad="50800" dist="38100" dir="2700000" algn="tl" rotWithShape="0">
              <a:prstClr val="black">
                <a:alpha val="40000"/>
              </a:prstClr>
            </a:outerShdw>
            <a:softEdge rad="3175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Effect transition="in" filter="fade">
                                      <p:cBhvr>
                                        <p:cTn id="9" dur="1000"/>
                                        <p:tgtEl>
                                          <p:spTgt spid="9"/>
                                        </p:tgtEl>
                                      </p:cBhvr>
                                    </p:animEffect>
                                  </p:childTnLst>
                                </p:cTn>
                              </p:par>
                              <p:par>
                                <p:cTn id="10" presetID="53"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1000" fill="hold"/>
                                        <p:tgtEl>
                                          <p:spTgt spid="1026"/>
                                        </p:tgtEl>
                                        <p:attrNameLst>
                                          <p:attrName>ppt_w</p:attrName>
                                        </p:attrNameLst>
                                      </p:cBhvr>
                                      <p:tavLst>
                                        <p:tav tm="0">
                                          <p:val>
                                            <p:fltVal val="0"/>
                                          </p:val>
                                        </p:tav>
                                        <p:tav tm="100000">
                                          <p:val>
                                            <p:strVal val="#ppt_w"/>
                                          </p:val>
                                        </p:tav>
                                      </p:tavLst>
                                    </p:anim>
                                    <p:anim calcmode="lin" valueType="num">
                                      <p:cBhvr>
                                        <p:cTn id="13" dur="1000" fill="hold"/>
                                        <p:tgtEl>
                                          <p:spTgt spid="1026"/>
                                        </p:tgtEl>
                                        <p:attrNameLst>
                                          <p:attrName>ppt_h</p:attrName>
                                        </p:attrNameLst>
                                      </p:cBhvr>
                                      <p:tavLst>
                                        <p:tav tm="0">
                                          <p:val>
                                            <p:fltVal val="0"/>
                                          </p:val>
                                        </p:tav>
                                        <p:tav tm="100000">
                                          <p:val>
                                            <p:strVal val="#ppt_h"/>
                                          </p:val>
                                        </p:tav>
                                      </p:tavLst>
                                    </p:anim>
                                    <p:animEffect transition="in" filter="fade">
                                      <p:cBhvr>
                                        <p:cTn id="14"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Joshua Waltz\My Documents\Documents\Sermons\Proverbs\Graphics\Bookmark - front.jpg"/>
          <p:cNvPicPr>
            <a:picLocks noChangeAspect="1" noChangeArrowheads="1"/>
          </p:cNvPicPr>
          <p:nvPr/>
        </p:nvPicPr>
        <p:blipFill>
          <a:blip r:embed="rId2" cstate="print"/>
          <a:srcRect/>
          <a:stretch>
            <a:fillRect/>
          </a:stretch>
        </p:blipFill>
        <p:spPr bwMode="auto">
          <a:xfrm>
            <a:off x="0" y="-1"/>
            <a:ext cx="2133600" cy="6858001"/>
          </a:xfrm>
          <a:prstGeom prst="rect">
            <a:avLst/>
          </a:prstGeom>
          <a:noFill/>
        </p:spPr>
      </p:pic>
      <p:sp>
        <p:nvSpPr>
          <p:cNvPr id="5" name="TextBox 4"/>
          <p:cNvSpPr txBox="1"/>
          <p:nvPr/>
        </p:nvSpPr>
        <p:spPr>
          <a:xfrm>
            <a:off x="4267200" y="6396335"/>
            <a:ext cx="4876800" cy="461665"/>
          </a:xfrm>
          <a:prstGeom prst="rect">
            <a:avLst/>
          </a:prstGeom>
          <a:noFill/>
        </p:spPr>
        <p:txBody>
          <a:bodyPr wrap="square" rtlCol="0">
            <a:spAutoFit/>
          </a:bodyPr>
          <a:lstStyle/>
          <a:p>
            <a:pPr algn="r"/>
            <a:r>
              <a:rPr lang="en-US" sz="2400" dirty="0" smtClean="0">
                <a:solidFill>
                  <a:schemeClr val="bg1">
                    <a:lumMod val="50000"/>
                  </a:schemeClr>
                </a:solidFill>
                <a:latin typeface="Berlin Sans FB" pitchFamily="34" charset="0"/>
              </a:rPr>
              <a:t>HONOR… God with your money</a:t>
            </a:r>
            <a:endParaRPr lang="en-US" sz="2400" dirty="0">
              <a:solidFill>
                <a:schemeClr val="bg1">
                  <a:lumMod val="50000"/>
                </a:schemeClr>
              </a:solidFill>
              <a:latin typeface="Berlin Sans FB" pitchFamily="34" charset="0"/>
            </a:endParaRPr>
          </a:p>
        </p:txBody>
      </p:sp>
      <p:sp>
        <p:nvSpPr>
          <p:cNvPr id="6" name="Isosceles Triangle 5"/>
          <p:cNvSpPr/>
          <p:nvPr/>
        </p:nvSpPr>
        <p:spPr>
          <a:xfrm flipV="1">
            <a:off x="5840589" y="-65753"/>
            <a:ext cx="3371145" cy="993708"/>
          </a:xfrm>
          <a:prstGeom prst="triangle">
            <a:avLst>
              <a:gd name="adj" fmla="val 10000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flipV="1">
            <a:off x="-79306" y="-65758"/>
            <a:ext cx="3188266" cy="883361"/>
          </a:xfrm>
          <a:prstGeom prst="triangle">
            <a:avLst>
              <a:gd name="adj" fmla="val 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133600" y="1524000"/>
            <a:ext cx="7010400" cy="3785652"/>
          </a:xfrm>
          <a:prstGeom prst="rect">
            <a:avLst/>
          </a:prstGeom>
        </p:spPr>
        <p:txBody>
          <a:bodyPr wrap="square">
            <a:spAutoFit/>
          </a:bodyPr>
          <a:lstStyle/>
          <a:p>
            <a:pPr algn="ctr"/>
            <a:endParaRPr lang="en-US" sz="2400" b="1" dirty="0" smtClean="0"/>
          </a:p>
          <a:p>
            <a:pPr algn="ctr"/>
            <a:endParaRPr lang="en-US" sz="2400" b="1" dirty="0" smtClean="0"/>
          </a:p>
          <a:p>
            <a:pPr algn="ctr"/>
            <a:endParaRPr lang="en-US" sz="2400" b="1" dirty="0" smtClean="0"/>
          </a:p>
          <a:p>
            <a:pPr algn="ctr"/>
            <a:r>
              <a:rPr lang="en-US" sz="2400" b="1" dirty="0" smtClean="0"/>
              <a:t>2 </a:t>
            </a:r>
            <a:r>
              <a:rPr lang="en-US" sz="2400" b="1" dirty="0" smtClean="0"/>
              <a:t>Corinthians 8:9  </a:t>
            </a:r>
            <a:r>
              <a:rPr lang="en-US" sz="2400" i="1" dirty="0" smtClean="0"/>
              <a:t>For you know the grace of our Lord Jesus Christ, that though he was rich, yet for your sake he became poor, so that you by his poverty             might become rich.</a:t>
            </a:r>
          </a:p>
          <a:p>
            <a:pPr algn="ctr"/>
            <a:endParaRPr lang="en-US" sz="2400" i="1" dirty="0" smtClean="0"/>
          </a:p>
          <a:p>
            <a:pPr algn="ctr"/>
            <a:endParaRPr lang="en-US" sz="2400" i="1" dirty="0" smtClean="0"/>
          </a:p>
          <a:p>
            <a:pPr algn="ctr"/>
            <a:endParaRPr lang="en-US" sz="2400"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anim calcmode="lin" valueType="num">
                                      <p:cBhvr>
                                        <p:cTn id="7" dur="1000" fill="hold"/>
                                        <p:tgtEl>
                                          <p:spTgt spid="9">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9">
                                            <p:txEl>
                                              <p:pRg st="3" end="3"/>
                                            </p:txEl>
                                          </p:spTgt>
                                        </p:tgtEl>
                                        <p:attrNameLst>
                                          <p:attrName>ppt_h</p:attrName>
                                        </p:attrNameLst>
                                      </p:cBhvr>
                                      <p:tavLst>
                                        <p:tav tm="0">
                                          <p:val>
                                            <p:fltVal val="0"/>
                                          </p:val>
                                        </p:tav>
                                        <p:tav tm="100000">
                                          <p:val>
                                            <p:strVal val="#ppt_h"/>
                                          </p:val>
                                        </p:tav>
                                      </p:tavLst>
                                    </p:anim>
                                    <p:animEffect transition="in" filter="fade">
                                      <p:cBhvr>
                                        <p:cTn id="9" dur="1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Joshua Waltz\My Documents\Documents\Sermons\Proverbs\Graphics\Bookmark - front.jpg"/>
          <p:cNvPicPr>
            <a:picLocks noChangeAspect="1" noChangeArrowheads="1"/>
          </p:cNvPicPr>
          <p:nvPr/>
        </p:nvPicPr>
        <p:blipFill>
          <a:blip r:embed="rId2" cstate="print"/>
          <a:srcRect/>
          <a:stretch>
            <a:fillRect/>
          </a:stretch>
        </p:blipFill>
        <p:spPr bwMode="auto">
          <a:xfrm>
            <a:off x="0" y="-1"/>
            <a:ext cx="2133600" cy="6858001"/>
          </a:xfrm>
          <a:prstGeom prst="rect">
            <a:avLst/>
          </a:prstGeom>
          <a:noFill/>
        </p:spPr>
      </p:pic>
      <p:sp>
        <p:nvSpPr>
          <p:cNvPr id="5" name="TextBox 4"/>
          <p:cNvSpPr txBox="1"/>
          <p:nvPr/>
        </p:nvSpPr>
        <p:spPr>
          <a:xfrm>
            <a:off x="4267200" y="6396335"/>
            <a:ext cx="4876800" cy="461665"/>
          </a:xfrm>
          <a:prstGeom prst="rect">
            <a:avLst/>
          </a:prstGeom>
          <a:noFill/>
        </p:spPr>
        <p:txBody>
          <a:bodyPr wrap="square" rtlCol="0">
            <a:spAutoFit/>
          </a:bodyPr>
          <a:lstStyle/>
          <a:p>
            <a:pPr algn="r"/>
            <a:r>
              <a:rPr lang="en-US" sz="2400" dirty="0" smtClean="0">
                <a:solidFill>
                  <a:schemeClr val="bg1">
                    <a:lumMod val="50000"/>
                  </a:schemeClr>
                </a:solidFill>
                <a:latin typeface="Berlin Sans FB" pitchFamily="34" charset="0"/>
              </a:rPr>
              <a:t>HONOR… God with your money</a:t>
            </a:r>
            <a:endParaRPr lang="en-US" sz="2400" dirty="0">
              <a:solidFill>
                <a:schemeClr val="bg1">
                  <a:lumMod val="50000"/>
                </a:schemeClr>
              </a:solidFill>
              <a:latin typeface="Berlin Sans FB" pitchFamily="34" charset="0"/>
            </a:endParaRPr>
          </a:p>
        </p:txBody>
      </p:sp>
      <p:sp>
        <p:nvSpPr>
          <p:cNvPr id="6" name="Content Placeholder 4"/>
          <p:cNvSpPr txBox="1">
            <a:spLocks/>
          </p:cNvSpPr>
          <p:nvPr/>
        </p:nvSpPr>
        <p:spPr>
          <a:xfrm>
            <a:off x="2133600" y="1828800"/>
            <a:ext cx="7010400" cy="4800600"/>
          </a:xfrm>
          <a:prstGeom prst="rect">
            <a:avLst/>
          </a:prstGeom>
        </p:spPr>
        <p:txBody>
          <a:bodyPr vert="horz" lIns="91440" tIns="45720" rIns="91440" bIns="45720" rtlCol="0">
            <a:normAutofit lnSpcReduction="10000"/>
          </a:bodyPr>
          <a:lstStyle/>
          <a:p>
            <a:pPr marL="977900" lvl="0" indent="-514350">
              <a:spcBef>
                <a:spcPts val="1800"/>
              </a:spcBef>
              <a:buFont typeface="Arial" pitchFamily="34" charset="0"/>
              <a:buChar char="•"/>
              <a:defRPr/>
            </a:pPr>
            <a:r>
              <a:rPr lang="en-US" sz="3200" b="1" dirty="0" smtClean="0"/>
              <a:t>S</a:t>
            </a:r>
            <a:r>
              <a:rPr lang="en-US" sz="2800" dirty="0" smtClean="0"/>
              <a:t>tart with God. </a:t>
            </a:r>
          </a:p>
          <a:p>
            <a:pPr marL="977900" lvl="0" indent="-514350">
              <a:spcBef>
                <a:spcPts val="1800"/>
              </a:spcBef>
              <a:buFont typeface="Arial" pitchFamily="34" charset="0"/>
              <a:buChar char="•"/>
              <a:defRPr/>
            </a:pPr>
            <a:r>
              <a:rPr lang="en-US" sz="3200" b="1" dirty="0" smtClean="0"/>
              <a:t>I</a:t>
            </a:r>
            <a:r>
              <a:rPr lang="en-US" sz="2800" dirty="0" smtClean="0"/>
              <a:t>ncrease wealth the right way.</a:t>
            </a:r>
            <a:endParaRPr lang="en-US" sz="2000" dirty="0" smtClean="0"/>
          </a:p>
          <a:p>
            <a:pPr marL="977900" lvl="0" indent="-514350">
              <a:spcBef>
                <a:spcPts val="1800"/>
              </a:spcBef>
              <a:buFont typeface="Arial" pitchFamily="34" charset="0"/>
              <a:buChar char="•"/>
              <a:defRPr/>
            </a:pPr>
            <a:r>
              <a:rPr lang="en-US" sz="3200" b="1" dirty="0" smtClean="0"/>
              <a:t>W</a:t>
            </a:r>
            <a:r>
              <a:rPr lang="en-US" sz="2800" dirty="0" smtClean="0"/>
              <a:t>atch out for debt. </a:t>
            </a:r>
            <a:endParaRPr lang="en-US" sz="1900" dirty="0" smtClean="0"/>
          </a:p>
          <a:p>
            <a:pPr marL="977900" lvl="0" indent="-514350">
              <a:spcBef>
                <a:spcPts val="1800"/>
              </a:spcBef>
              <a:buFont typeface="Arial" pitchFamily="34" charset="0"/>
              <a:buChar char="•"/>
              <a:defRPr/>
            </a:pPr>
            <a:r>
              <a:rPr lang="en-US" sz="3200" b="1" dirty="0" smtClean="0"/>
              <a:t>R</a:t>
            </a:r>
            <a:r>
              <a:rPr lang="en-US" sz="2800" dirty="0" smtClean="0"/>
              <a:t>esist money’s power. </a:t>
            </a:r>
          </a:p>
          <a:p>
            <a:pPr marL="977900" lvl="0" indent="-514350">
              <a:spcBef>
                <a:spcPts val="1800"/>
              </a:spcBef>
              <a:buFont typeface="Arial" pitchFamily="34" charset="0"/>
              <a:buChar char="•"/>
              <a:defRPr/>
            </a:pPr>
            <a:r>
              <a:rPr lang="en-US" sz="3200" b="1" dirty="0" smtClean="0"/>
              <a:t>O</a:t>
            </a:r>
            <a:r>
              <a:rPr lang="en-US" sz="2800" dirty="0" smtClean="0"/>
              <a:t>rder your priorities.</a:t>
            </a:r>
          </a:p>
          <a:p>
            <a:pPr marL="977900" lvl="0" indent="-514350">
              <a:spcBef>
                <a:spcPts val="1800"/>
              </a:spcBef>
              <a:buFont typeface="Arial" pitchFamily="34" charset="0"/>
              <a:buChar char="•"/>
              <a:defRPr/>
            </a:pPr>
            <a:r>
              <a:rPr lang="en-US" sz="3200" b="1" dirty="0" smtClean="0"/>
              <a:t>P</a:t>
            </a:r>
            <a:r>
              <a:rPr lang="en-US" sz="2800" dirty="0" smtClean="0"/>
              <a:t>onder who makes rich and poor.</a:t>
            </a:r>
          </a:p>
          <a:p>
            <a:pPr marL="977900" lvl="0" indent="-514350">
              <a:spcBef>
                <a:spcPts val="1800"/>
              </a:spcBef>
              <a:buFont typeface="Arial" pitchFamily="34" charset="0"/>
              <a:buChar char="•"/>
              <a:defRPr/>
            </a:pPr>
            <a:r>
              <a:rPr lang="en-US" sz="3200" b="1" dirty="0" smtClean="0"/>
              <a:t>H</a:t>
            </a:r>
            <a:r>
              <a:rPr lang="en-US" sz="2800" dirty="0" smtClean="0"/>
              <a:t>elp the poor. </a:t>
            </a:r>
          </a:p>
          <a:p>
            <a:pPr marL="977900" lvl="0" indent="-514350">
              <a:spcBef>
                <a:spcPts val="1800"/>
              </a:spcBef>
              <a:buFont typeface="Arial" pitchFamily="34" charset="0"/>
              <a:buChar char="•"/>
              <a:defRPr/>
            </a:pPr>
            <a:endParaRPr lang="en-US" sz="3600" dirty="0" smtClean="0"/>
          </a:p>
        </p:txBody>
      </p:sp>
      <p:sp>
        <p:nvSpPr>
          <p:cNvPr id="7" name="Isosceles Triangle 6"/>
          <p:cNvSpPr/>
          <p:nvPr/>
        </p:nvSpPr>
        <p:spPr>
          <a:xfrm flipV="1">
            <a:off x="5840589" y="-65753"/>
            <a:ext cx="3371145" cy="993708"/>
          </a:xfrm>
          <a:prstGeom prst="triangle">
            <a:avLst>
              <a:gd name="adj" fmla="val 10000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p:cNvSpPr/>
          <p:nvPr/>
        </p:nvSpPr>
        <p:spPr>
          <a:xfrm flipV="1">
            <a:off x="-79306" y="-65758"/>
            <a:ext cx="3188266" cy="883361"/>
          </a:xfrm>
          <a:prstGeom prst="triangle">
            <a:avLst>
              <a:gd name="adj" fmla="val 0"/>
            </a:avLst>
          </a:prstGeom>
          <a:solidFill>
            <a:srgbClr val="000000"/>
          </a:solidFill>
          <a:ln>
            <a:solidFill>
              <a:srgbClr val="000000"/>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txBox="1">
            <a:spLocks/>
          </p:cNvSpPr>
          <p:nvPr/>
        </p:nvSpPr>
        <p:spPr>
          <a:xfrm>
            <a:off x="2057400" y="533400"/>
            <a:ext cx="7086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effectLst/>
                <a:uLnTx/>
                <a:uFillTx/>
                <a:latin typeface="+mj-lt"/>
                <a:ea typeface="+mj-ea"/>
                <a:cs typeface="+mj-cs"/>
              </a:rPr>
              <a:t>How</a:t>
            </a:r>
            <a:r>
              <a:rPr kumimoji="0" lang="en-US" sz="4400" b="1" i="0" u="none" strike="noStrike" kern="1200" cap="none" spc="0" normalizeH="0" noProof="0" dirty="0" smtClean="0">
                <a:ln>
                  <a:noFill/>
                </a:ln>
                <a:effectLst/>
                <a:uLnTx/>
                <a:uFillTx/>
                <a:latin typeface="+mj-lt"/>
                <a:ea typeface="+mj-ea"/>
                <a:cs typeface="+mj-cs"/>
              </a:rPr>
              <a:t> do we honor God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noProof="0" dirty="0" smtClean="0">
                <a:ln>
                  <a:noFill/>
                </a:ln>
                <a:effectLst/>
                <a:uLnTx/>
                <a:uFillTx/>
                <a:latin typeface="+mj-lt"/>
                <a:ea typeface="+mj-ea"/>
                <a:cs typeface="+mj-cs"/>
              </a:rPr>
              <a:t>with our money?</a:t>
            </a:r>
            <a:endParaRPr kumimoji="0" lang="en-US" sz="4400" b="1" i="0" u="none" strike="noStrike" kern="1200" cap="none" spc="0" normalizeH="0" baseline="0" noProof="0" dirty="0">
              <a:ln>
                <a:noFill/>
              </a:ln>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fill="hold" nodeType="clickEffect">
                                  <p:stCondLst>
                                    <p:cond delay="0"/>
                                  </p:stCondLst>
                                  <p:childTnLst>
                                    <p:animMotion origin="layout" path="M -3.88889E-6 -2.17391E-6 C -0.02534 -0.03446 -0.05034 -0.06868 -0.05034 -0.10037 C -0.05017 -0.13205 -0.00816 -0.17553 0.00087 -0.19079 " pathEditMode="relative" rAng="0" ptsTypes="aaA">
                                      <p:cBhvr>
                                        <p:cTn id="6" dur="2000" fill="hold"/>
                                        <p:tgtEl>
                                          <p:spTgt spid="6">
                                            <p:txEl>
                                              <p:pRg st="2" end="2"/>
                                            </p:txEl>
                                          </p:spTgt>
                                        </p:tgtEl>
                                        <p:attrNameLst>
                                          <p:attrName>ppt_x</p:attrName>
                                          <p:attrName>ppt_y</p:attrName>
                                        </p:attrNameLst>
                                      </p:cBhvr>
                                      <p:rCtr x="-25" y="-96"/>
                                    </p:animMotion>
                                  </p:childTnLst>
                                </p:cTn>
                              </p:par>
                              <p:par>
                                <p:cTn id="7" presetID="0" presetClass="path" presetSubtype="0" fill="hold" nodeType="withEffect">
                                  <p:stCondLst>
                                    <p:cond delay="0"/>
                                  </p:stCondLst>
                                  <p:childTnLst>
                                    <p:animMotion origin="layout" path="M -0.01267 -0.00023 C 0.01771 -0.05597 0.04809 -0.11147 0.05035 -0.15981 C 0.05261 -0.20814 0.02674 -0.24908 0.00087 -0.28978 " pathEditMode="relative" rAng="0" ptsTypes="aaA">
                                      <p:cBhvr>
                                        <p:cTn id="8" dur="2000" fill="hold"/>
                                        <p:tgtEl>
                                          <p:spTgt spid="6">
                                            <p:txEl>
                                              <p:pRg st="4" end="4"/>
                                            </p:txEl>
                                          </p:spTgt>
                                        </p:tgtEl>
                                        <p:attrNameLst>
                                          <p:attrName>ppt_x</p:attrName>
                                          <p:attrName>ppt_y</p:attrName>
                                        </p:attrNameLst>
                                      </p:cBhvr>
                                      <p:rCtr x="33" y="-145"/>
                                    </p:animMotion>
                                  </p:childTnLst>
                                </p:cTn>
                              </p:par>
                              <p:par>
                                <p:cTn id="9" presetID="0" presetClass="path" presetSubtype="0" fill="hold" nodeType="withEffect">
                                  <p:stCondLst>
                                    <p:cond delay="0"/>
                                  </p:stCondLst>
                                  <p:childTnLst>
                                    <p:animMotion origin="layout" path="M 0.00226 -0.00278 C -0.00503 -0.01966 -0.01232 -0.03654 -0.0125 -0.05227 C -0.01267 -0.068 -0.0059 -0.08234 0.00104 -0.09667 " pathEditMode="relative" rAng="0" ptsTypes="aaA">
                                      <p:cBhvr>
                                        <p:cTn id="10" dur="2000" fill="hold"/>
                                        <p:tgtEl>
                                          <p:spTgt spid="6">
                                            <p:txEl>
                                              <p:pRg st="3" end="3"/>
                                            </p:txEl>
                                          </p:spTgt>
                                        </p:tgtEl>
                                        <p:attrNameLst>
                                          <p:attrName>ppt_x</p:attrName>
                                          <p:attrName>ppt_y</p:attrName>
                                        </p:attrNameLst>
                                      </p:cBhvr>
                                      <p:rCtr x="-7" y="-47"/>
                                    </p:animMotion>
                                  </p:childTnLst>
                                </p:cTn>
                              </p:par>
                              <p:par>
                                <p:cTn id="11" presetID="0" presetClass="path" presetSubtype="0" fill="hold" nodeType="withEffect">
                                  <p:stCondLst>
                                    <p:cond delay="0"/>
                                  </p:stCondLst>
                                  <p:iterate type="lt">
                                    <p:tmPct val="0"/>
                                  </p:iterate>
                                  <p:childTnLst>
                                    <p:animMotion origin="layout" path="M 0.01407 0.00162 C 0.11754 0.06938 0.22119 0.13714 0.21893 0.18594 C 0.21667 0.23474 0.10851 0.26457 0.00053 0.2944 " pathEditMode="relative" rAng="0" ptsTypes="aaA">
                                      <p:cBhvr>
                                        <p:cTn id="12" dur="2000" fill="hold"/>
                                        <p:tgtEl>
                                          <p:spTgt spid="6">
                                            <p:txEl>
                                              <p:pRg st="0" end="0"/>
                                            </p:txEl>
                                          </p:spTgt>
                                        </p:tgtEl>
                                        <p:attrNameLst>
                                          <p:attrName>ppt_x</p:attrName>
                                          <p:attrName>ppt_y</p:attrName>
                                        </p:attrNameLst>
                                      </p:cBhvr>
                                      <p:rCtr x="97" y="146"/>
                                    </p:animMotion>
                                  </p:childTnLst>
                                </p:cTn>
                              </p:par>
                              <p:par>
                                <p:cTn id="13" presetID="0" presetClass="path" presetSubtype="0" fill="hold" nodeType="withEffect">
                                  <p:stCondLst>
                                    <p:cond delay="0"/>
                                  </p:stCondLst>
                                  <p:childTnLst>
                                    <p:animMotion origin="layout" path="M 0.00573 -0.00116 C 0.0382 -0.03423 0.07084 -0.0673 0.06997 -0.09991 C 0.0691 -0.13252 0.0349 -0.1649 0.00087 -0.19704 " pathEditMode="relative" rAng="0" ptsTypes="aaA">
                                      <p:cBhvr>
                                        <p:cTn id="14" dur="2000" fill="hold"/>
                                        <p:tgtEl>
                                          <p:spTgt spid="6">
                                            <p:txEl>
                                              <p:pRg st="6" end="6"/>
                                            </p:txEl>
                                          </p:spTgt>
                                        </p:tgtEl>
                                        <p:attrNameLst>
                                          <p:attrName>ppt_x</p:attrName>
                                          <p:attrName>ppt_y</p:attrName>
                                        </p:attrNameLst>
                                      </p:cBhvr>
                                      <p:rCtr x="30" y="-98"/>
                                    </p:animMotion>
                                  </p:childTnLst>
                                </p:cTn>
                              </p:par>
                              <p:par>
                                <p:cTn id="15" presetID="0" presetClass="path" presetSubtype="0" fill="hold" nodeType="withEffect">
                                  <p:stCondLst>
                                    <p:cond delay="0"/>
                                  </p:stCondLst>
                                  <p:childTnLst>
                                    <p:animMotion origin="layout" path="M -4.44444E-6 4.20907E-6 C -0.02743 0.06359 -0.05486 0.12719 -0.05416 0.19079 C -0.05347 0.25439 -0.02447 0.31799 0.00469 0.38159 " pathEditMode="relative" rAng="0" ptsTypes="aaA">
                                      <p:cBhvr>
                                        <p:cTn id="16" dur="2000" fill="hold"/>
                                        <p:tgtEl>
                                          <p:spTgt spid="6">
                                            <p:txEl>
                                              <p:pRg st="1" end="1"/>
                                            </p:txEl>
                                          </p:spTgt>
                                        </p:tgtEl>
                                        <p:attrNameLst>
                                          <p:attrName>ppt_x</p:attrName>
                                          <p:attrName>ppt_y</p:attrName>
                                        </p:attrNameLst>
                                      </p:cBhvr>
                                      <p:rCtr x="-25" y="191"/>
                                    </p:animMotion>
                                  </p:childTnLst>
                                </p:cTn>
                              </p:par>
                              <p:par>
                                <p:cTn id="17" presetID="0" presetClass="path" presetSubtype="0" fill="hold" nodeType="withEffect">
                                  <p:stCondLst>
                                    <p:cond delay="0"/>
                                  </p:stCondLst>
                                  <p:childTnLst>
                                    <p:animMotion origin="layout" path="M 0.00087 0.00231 C 0.01319 0.01897 0.02569 0.03562 0.02569 0.05157 C 0.02569 0.06753 0.00503 0.08996 0.00087 0.0976 " pathEditMode="relative" rAng="0" ptsTypes="aaA">
                                      <p:cBhvr>
                                        <p:cTn id="18" dur="2000" fill="hold"/>
                                        <p:tgtEl>
                                          <p:spTgt spid="6">
                                            <p:txEl>
                                              <p:pRg st="5" end="5"/>
                                            </p:txEl>
                                          </p:spTgt>
                                        </p:tgtEl>
                                        <p:attrNameLst>
                                          <p:attrName>ppt_x</p:attrName>
                                          <p:attrName>ppt_y</p:attrName>
                                        </p:attrNameLst>
                                      </p:cBhvr>
                                      <p:rCtr x="12" y="4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310</Words>
  <Application>Microsoft Office PowerPoint</Application>
  <PresentationFormat>On-screen Show (4:3)</PresentationFormat>
  <Paragraphs>49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Joshua Waltz</dc:creator>
  <cp:lastModifiedBy>Joshua Waltz</cp:lastModifiedBy>
  <cp:revision>106</cp:revision>
  <dcterms:created xsi:type="dcterms:W3CDTF">2010-04-29T06:12:42Z</dcterms:created>
  <dcterms:modified xsi:type="dcterms:W3CDTF">2010-08-08T15:36:13Z</dcterms:modified>
</cp:coreProperties>
</file>