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68" r:id="rId5"/>
    <p:sldId id="26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0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B40DE-5C8F-4D6C-8F52-050A7F705D9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B40DE-5C8F-4D6C-8F52-050A7F705D9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B40DE-5C8F-4D6C-8F52-050A7F705D9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B40DE-5C8F-4D6C-8F52-050A7F705D9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B40DE-5C8F-4D6C-8F52-050A7F705D9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B40DE-5C8F-4D6C-8F52-050A7F705D9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B40DE-5C8F-4D6C-8F52-050A7F705D9B}" type="datetimeFigureOut">
              <a:rPr lang="en-US" smtClean="0"/>
              <a:pPr/>
              <a:t>4/11/2010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1B40DE-5C8F-4D6C-8F52-050A7F705D9B}" type="datetimeFigureOut">
              <a:rPr lang="en-US" smtClean="0"/>
              <a:pPr/>
              <a:t>4/11/2010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B40DE-5C8F-4D6C-8F52-050A7F705D9B}" type="datetimeFigureOut">
              <a:rPr lang="en-US" smtClean="0"/>
              <a:pPr/>
              <a:t>4/11/2010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B40DE-5C8F-4D6C-8F52-050A7F705D9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B40DE-5C8F-4D6C-8F52-050A7F705D9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C5B6C-E413-4D4B-B9BF-1F9B20A068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B40DE-5C8F-4D6C-8F52-050A7F705D9B}" type="datetimeFigureOut">
              <a:rPr lang="en-US" smtClean="0"/>
              <a:pPr/>
              <a:t>4/11/2010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C5B6C-E413-4D4B-B9BF-1F9B20A06808}" type="slidenum">
              <a:rPr lang="en-US" smtClean="0"/>
              <a:pPr/>
              <a:t>‹#›</a:t>
            </a:fld>
            <a:endParaRPr lang="en-US"/>
          </a:p>
        </p:txBody>
      </p:sp>
      <p:sp>
        <p:nvSpPr>
          <p:cNvPr id="7" name="Isosceles Triangle 6"/>
          <p:cNvSpPr/>
          <p:nvPr userDrawn="1"/>
        </p:nvSpPr>
        <p:spPr>
          <a:xfrm flipV="1">
            <a:off x="0" y="-5"/>
            <a:ext cx="2667000" cy="762004"/>
          </a:xfrm>
          <a:prstGeom prst="triangle">
            <a:avLst>
              <a:gd name="adj" fmla="val 0"/>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flipV="1">
            <a:off x="6553200" y="-5"/>
            <a:ext cx="2590800" cy="762004"/>
          </a:xfrm>
          <a:prstGeom prst="triangle">
            <a:avLst>
              <a:gd name="adj" fmla="val 100000"/>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61044"/>
          </a:xfrm>
          <a:prstGeom prst="rect">
            <a:avLst/>
          </a:prstGeom>
          <a:noFill/>
          <a:ln w="63500" cap="sq">
            <a:noFill/>
            <a:miter lim="800000"/>
            <a:headEnd/>
            <a:tailEnd/>
          </a:ln>
          <a:effectLst>
            <a:softEdge rad="63500"/>
          </a:effectLst>
        </p:spPr>
      </p:pic>
      <p:sp>
        <p:nvSpPr>
          <p:cNvPr id="5" name="Isosceles Triangle 4"/>
          <p:cNvSpPr/>
          <p:nvPr/>
        </p:nvSpPr>
        <p:spPr>
          <a:xfrm flipV="1">
            <a:off x="0" y="-5"/>
            <a:ext cx="2667000" cy="762004"/>
          </a:xfrm>
          <a:prstGeom prst="triangle">
            <a:avLst>
              <a:gd name="adj" fmla="val 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flipV="1">
            <a:off x="6553200" y="-5"/>
            <a:ext cx="2590800" cy="762004"/>
          </a:xfrm>
          <a:prstGeom prst="triangle">
            <a:avLst>
              <a:gd name="adj" fmla="val 10000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4419600"/>
            <a:ext cx="9144000" cy="2400657"/>
          </a:xfrm>
          <a:prstGeom prst="rect">
            <a:avLst/>
          </a:prstGeom>
          <a:noFill/>
        </p:spPr>
        <p:txBody>
          <a:bodyPr wrap="square" rtlCol="0">
            <a:spAutoFit/>
          </a:bodyPr>
          <a:lstStyle/>
          <a:p>
            <a:pPr algn="ctr"/>
            <a:endParaRPr lang="en-US" sz="5400" b="1" dirty="0" smtClean="0">
              <a:solidFill>
                <a:schemeClr val="bg1"/>
              </a:solidFill>
              <a:latin typeface="Bradley Hand ITC" pitchFamily="66" charset="0"/>
            </a:endParaRPr>
          </a:p>
          <a:p>
            <a:pPr algn="ctr"/>
            <a:r>
              <a:rPr lang="en-US" sz="5600" b="1" dirty="0" smtClean="0">
                <a:solidFill>
                  <a:schemeClr val="bg1"/>
                </a:solidFill>
                <a:latin typeface="Bradley Hand ITC" pitchFamily="66" charset="0"/>
              </a:rPr>
              <a:t>What  Jesus Did Next</a:t>
            </a:r>
          </a:p>
          <a:p>
            <a:pPr algn="ctr"/>
            <a:r>
              <a:rPr lang="en-US" sz="4000" dirty="0" smtClean="0">
                <a:solidFill>
                  <a:schemeClr val="bg1"/>
                </a:solidFill>
              </a:rPr>
              <a:t>selections from Acts</a:t>
            </a:r>
            <a:endParaRPr lang="en-US" sz="4000" dirty="0">
              <a:solidFill>
                <a:schemeClr val="bg1"/>
              </a:solidFill>
            </a:endParaRPr>
          </a:p>
        </p:txBody>
      </p:sp>
      <p:sp>
        <p:nvSpPr>
          <p:cNvPr id="14" name="TextBox 13"/>
          <p:cNvSpPr txBox="1"/>
          <p:nvPr/>
        </p:nvSpPr>
        <p:spPr>
          <a:xfrm>
            <a:off x="6031089" y="98612"/>
            <a:ext cx="1828800" cy="430887"/>
          </a:xfrm>
          <a:prstGeom prst="rect">
            <a:avLst/>
          </a:prstGeom>
          <a:noFill/>
        </p:spPr>
        <p:txBody>
          <a:bodyPr wrap="square" rtlCol="0">
            <a:spAutoFit/>
          </a:bodyPr>
          <a:lstStyle/>
          <a:p>
            <a:r>
              <a:rPr lang="en-US" sz="2200" dirty="0" smtClean="0">
                <a:latin typeface="Century Gothic" pitchFamily="34" charset="0"/>
              </a:rPr>
              <a:t>from the</a:t>
            </a:r>
            <a:endParaRPr lang="en-US" sz="2200" dirty="0">
              <a:latin typeface="Century Gothic" pitchFamily="34" charset="0"/>
            </a:endParaRPr>
          </a:p>
        </p:txBody>
      </p:sp>
      <p:sp>
        <p:nvSpPr>
          <p:cNvPr id="15" name="TextBox 14"/>
          <p:cNvSpPr txBox="1"/>
          <p:nvPr/>
        </p:nvSpPr>
        <p:spPr>
          <a:xfrm>
            <a:off x="5569411" y="1306958"/>
            <a:ext cx="2087110" cy="1107996"/>
          </a:xfrm>
          <a:prstGeom prst="rect">
            <a:avLst/>
          </a:prstGeom>
          <a:noFill/>
        </p:spPr>
        <p:txBody>
          <a:bodyPr wrap="none" lIns="0" tIns="0" rIns="0" bIns="0" rtlCol="0" anchor="ctr" anchorCtr="0">
            <a:spAutoFit/>
          </a:bodyPr>
          <a:lstStyle/>
          <a:p>
            <a:r>
              <a:rPr lang="en-US" sz="7200" b="1" dirty="0" smtClean="0">
                <a:effectLst>
                  <a:outerShdw blurRad="60007" dist="200025" dir="15000000" sy="30000" kx="-1800000" algn="bl" rotWithShape="0">
                    <a:prstClr val="black">
                      <a:alpha val="55000"/>
                    </a:prstClr>
                  </a:outerShdw>
                </a:effectLst>
                <a:latin typeface="Bradley Hand ITC" pitchFamily="66" charset="0"/>
              </a:rPr>
              <a:t>Cross</a:t>
            </a:r>
            <a:endParaRPr lang="en-US" b="1" dirty="0">
              <a:effectLst>
                <a:outerShdw blurRad="60007" dist="200025" dir="15000000" sy="30000" kx="-1800000" algn="bl" rotWithShape="0">
                  <a:prstClr val="black">
                    <a:alpha val="55000"/>
                  </a:prstClr>
                </a:outerShdw>
              </a:effectLst>
              <a:latin typeface="Bradley Hand ITC" pitchFamily="66" charset="0"/>
            </a:endParaRPr>
          </a:p>
        </p:txBody>
      </p:sp>
      <p:sp>
        <p:nvSpPr>
          <p:cNvPr id="17" name="TextBox 16"/>
          <p:cNvSpPr txBox="1"/>
          <p:nvPr/>
        </p:nvSpPr>
        <p:spPr>
          <a:xfrm>
            <a:off x="4191003" y="111204"/>
            <a:ext cx="3032882" cy="1107996"/>
          </a:xfrm>
          <a:prstGeom prst="rect">
            <a:avLst/>
          </a:prstGeom>
          <a:noFill/>
        </p:spPr>
        <p:txBody>
          <a:bodyPr wrap="none" lIns="0" tIns="0" rIns="0" bIns="0" rtlCol="0" anchor="ctr" anchorCtr="0">
            <a:spAutoFit/>
          </a:bodyPr>
          <a:lstStyle/>
          <a:p>
            <a:r>
              <a:rPr lang="en-US" sz="7200" b="1" dirty="0" smtClean="0">
                <a:effectLst>
                  <a:outerShdw blurRad="60007" dist="200025" dir="15000000" sy="30000" kx="-1800000" algn="bl" rotWithShape="0">
                    <a:prstClr val="black">
                      <a:alpha val="55000"/>
                    </a:prstClr>
                  </a:outerShdw>
                </a:effectLst>
                <a:latin typeface="Bradley Hand ITC" pitchFamily="66" charset="0"/>
              </a:rPr>
              <a:t>Manger</a:t>
            </a:r>
            <a:endParaRPr lang="en-US" b="1" dirty="0">
              <a:effectLst>
                <a:outerShdw blurRad="60007" dist="200025" dir="15000000" sy="30000" kx="-1800000" algn="bl" rotWithShape="0">
                  <a:prstClr val="black">
                    <a:alpha val="55000"/>
                  </a:prstClr>
                </a:outerShdw>
              </a:effectLst>
              <a:latin typeface="Bradley Hand ITC" pitchFamily="66" charset="0"/>
            </a:endParaRPr>
          </a:p>
        </p:txBody>
      </p:sp>
      <p:sp>
        <p:nvSpPr>
          <p:cNvPr id="18" name="TextBox 17"/>
          <p:cNvSpPr txBox="1"/>
          <p:nvPr/>
        </p:nvSpPr>
        <p:spPr>
          <a:xfrm>
            <a:off x="6658536" y="2473569"/>
            <a:ext cx="2391680" cy="1107996"/>
          </a:xfrm>
          <a:prstGeom prst="rect">
            <a:avLst/>
          </a:prstGeom>
          <a:noFill/>
        </p:spPr>
        <p:txBody>
          <a:bodyPr wrap="none" lIns="0" tIns="0" rIns="0" bIns="0" rtlCol="0" anchor="ctr" anchorCtr="0">
            <a:spAutoFit/>
          </a:bodyPr>
          <a:lstStyle/>
          <a:p>
            <a:r>
              <a:rPr lang="en-US" sz="7200" b="1" dirty="0" smtClean="0">
                <a:effectLst>
                  <a:outerShdw blurRad="60007" dist="200025" dir="15000000" sy="30000" kx="-1800000" algn="bl" rotWithShape="0">
                    <a:prstClr val="black">
                      <a:alpha val="55000"/>
                    </a:prstClr>
                  </a:outerShdw>
                </a:effectLst>
                <a:latin typeface="Bradley Hand ITC" pitchFamily="66" charset="0"/>
              </a:rPr>
              <a:t>World</a:t>
            </a:r>
            <a:endParaRPr lang="en-US" b="1" dirty="0">
              <a:effectLst>
                <a:outerShdw blurRad="60007" dist="200025" dir="15000000" sy="30000" kx="-1800000" algn="bl" rotWithShape="0">
                  <a:prstClr val="black">
                    <a:alpha val="55000"/>
                  </a:prstClr>
                </a:outerShdw>
              </a:effectLst>
              <a:latin typeface="Bradley Hand ITC" pitchFamily="66" charset="0"/>
            </a:endParaRPr>
          </a:p>
        </p:txBody>
      </p:sp>
      <p:sp>
        <p:nvSpPr>
          <p:cNvPr id="19" name="TextBox 18"/>
          <p:cNvSpPr txBox="1"/>
          <p:nvPr/>
        </p:nvSpPr>
        <p:spPr>
          <a:xfrm>
            <a:off x="6704734" y="1305655"/>
            <a:ext cx="1828800" cy="430887"/>
          </a:xfrm>
          <a:prstGeom prst="rect">
            <a:avLst/>
          </a:prstGeom>
          <a:noFill/>
        </p:spPr>
        <p:txBody>
          <a:bodyPr wrap="square" rtlCol="0">
            <a:spAutoFit/>
          </a:bodyPr>
          <a:lstStyle/>
          <a:p>
            <a:r>
              <a:rPr lang="en-US" sz="2200" dirty="0" smtClean="0">
                <a:latin typeface="Century Gothic" pitchFamily="34" charset="0"/>
              </a:rPr>
              <a:t>to the</a:t>
            </a:r>
            <a:endParaRPr lang="en-US" sz="2200" dirty="0">
              <a:latin typeface="Century Gothic" pitchFamily="34" charset="0"/>
            </a:endParaRPr>
          </a:p>
        </p:txBody>
      </p:sp>
      <p:sp>
        <p:nvSpPr>
          <p:cNvPr id="20" name="TextBox 19"/>
          <p:cNvSpPr txBox="1"/>
          <p:nvPr/>
        </p:nvSpPr>
        <p:spPr>
          <a:xfrm>
            <a:off x="8037690" y="2283177"/>
            <a:ext cx="1828800" cy="430887"/>
          </a:xfrm>
          <a:prstGeom prst="rect">
            <a:avLst/>
          </a:prstGeom>
          <a:noFill/>
        </p:spPr>
        <p:txBody>
          <a:bodyPr wrap="square" rtlCol="0">
            <a:spAutoFit/>
          </a:bodyPr>
          <a:lstStyle/>
          <a:p>
            <a:r>
              <a:rPr lang="en-US" sz="2200" dirty="0" smtClean="0">
                <a:latin typeface="Century Gothic" pitchFamily="34" charset="0"/>
              </a:rPr>
              <a:t>for the</a:t>
            </a:r>
            <a:endParaRPr lang="en-US" sz="2200" dirty="0">
              <a:latin typeface="Century Gothic" pitchFamily="34" charset="0"/>
            </a:endParaRPr>
          </a:p>
        </p:txBody>
      </p:sp>
      <p:sp>
        <p:nvSpPr>
          <p:cNvPr id="21" name="Rectangle 20"/>
          <p:cNvSpPr/>
          <p:nvPr/>
        </p:nvSpPr>
        <p:spPr>
          <a:xfrm>
            <a:off x="-11289" y="0"/>
            <a:ext cx="9144000" cy="6858000"/>
          </a:xfrm>
          <a:prstGeom prst="rect">
            <a:avLst/>
          </a:prstGeom>
          <a:noFill/>
          <a:ln w="19050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r="54546"/>
          <a:stretch>
            <a:fillRect/>
          </a:stretch>
        </p:blipFill>
        <p:spPr bwMode="auto">
          <a:xfrm>
            <a:off x="0" y="0"/>
            <a:ext cx="2286000" cy="6861044"/>
          </a:xfrm>
          <a:prstGeom prst="rect">
            <a:avLst/>
          </a:prstGeom>
          <a:noFill/>
          <a:ln w="63500" cap="sq">
            <a:noFill/>
            <a:miter lim="800000"/>
            <a:headEnd/>
            <a:tailEnd/>
          </a:ln>
          <a:effectLst>
            <a:softEdge rad="63500"/>
          </a:effectLst>
        </p:spPr>
      </p:pic>
      <p:pic>
        <p:nvPicPr>
          <p:cNvPr id="7" name="Picture 3"/>
          <p:cNvPicPr>
            <a:picLocks noChangeAspect="1" noChangeArrowheads="1"/>
          </p:cNvPicPr>
          <p:nvPr/>
        </p:nvPicPr>
        <p:blipFill>
          <a:blip r:embed="rId3" cstate="print"/>
          <a:srcRect l="14606" t="19504" r="30362" b="12984"/>
          <a:stretch>
            <a:fillRect/>
          </a:stretch>
        </p:blipFill>
        <p:spPr bwMode="auto">
          <a:xfrm>
            <a:off x="560916" y="5168900"/>
            <a:ext cx="1657350" cy="685800"/>
          </a:xfrm>
          <a:prstGeom prst="rect">
            <a:avLst/>
          </a:prstGeom>
          <a:noFill/>
          <a:ln w="9525" algn="in">
            <a:noFill/>
            <a:miter lim="800000"/>
            <a:headEnd/>
            <a:tailEnd/>
          </a:ln>
          <a:effectLst/>
        </p:spPr>
      </p:pic>
      <p:pic>
        <p:nvPicPr>
          <p:cNvPr id="8" name="Picture 4"/>
          <p:cNvPicPr>
            <a:picLocks noChangeAspect="1" noChangeArrowheads="1"/>
          </p:cNvPicPr>
          <p:nvPr/>
        </p:nvPicPr>
        <p:blipFill>
          <a:blip r:embed="rId4" cstate="print"/>
          <a:srcRect l="14262" t="8260" r="29514" b="17789"/>
          <a:stretch>
            <a:fillRect/>
          </a:stretch>
        </p:blipFill>
        <p:spPr bwMode="auto">
          <a:xfrm>
            <a:off x="313267" y="5943600"/>
            <a:ext cx="1904999" cy="787139"/>
          </a:xfrm>
          <a:prstGeom prst="rect">
            <a:avLst/>
          </a:prstGeom>
          <a:noFill/>
          <a:ln w="9525" algn="in">
            <a:noFill/>
            <a:miter lim="800000"/>
            <a:headEnd/>
            <a:tailEnd/>
          </a:ln>
          <a:effectLst/>
        </p:spPr>
      </p:pic>
      <p:pic>
        <p:nvPicPr>
          <p:cNvPr id="9" name="Picture 5"/>
          <p:cNvPicPr>
            <a:picLocks noChangeAspect="1" noChangeArrowheads="1"/>
          </p:cNvPicPr>
          <p:nvPr/>
        </p:nvPicPr>
        <p:blipFill>
          <a:blip r:embed="rId5" cstate="print"/>
          <a:srcRect l="12070" t="18867" r="24138"/>
          <a:stretch>
            <a:fillRect/>
          </a:stretch>
        </p:blipFill>
        <p:spPr bwMode="auto">
          <a:xfrm>
            <a:off x="76200" y="4343400"/>
            <a:ext cx="2142066" cy="736600"/>
          </a:xfrm>
          <a:prstGeom prst="rect">
            <a:avLst/>
          </a:prstGeom>
          <a:noFill/>
          <a:ln w="9525" algn="in">
            <a:noFill/>
            <a:miter lim="800000"/>
            <a:headEnd/>
            <a:tailEnd/>
          </a:ln>
          <a:effectLst/>
        </p:spPr>
      </p:pic>
      <p:sp>
        <p:nvSpPr>
          <p:cNvPr id="10" name="Isosceles Triangle 9"/>
          <p:cNvSpPr/>
          <p:nvPr/>
        </p:nvSpPr>
        <p:spPr>
          <a:xfrm flipV="1">
            <a:off x="0" y="-5"/>
            <a:ext cx="2667000" cy="762004"/>
          </a:xfrm>
          <a:prstGeom prst="triangle">
            <a:avLst>
              <a:gd name="adj" fmla="val 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flipV="1">
            <a:off x="6553200" y="-5"/>
            <a:ext cx="2590800" cy="762004"/>
          </a:xfrm>
          <a:prstGeom prst="triangle">
            <a:avLst>
              <a:gd name="adj" fmla="val 10000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09800" y="6457890"/>
            <a:ext cx="6934200" cy="400110"/>
          </a:xfrm>
          <a:prstGeom prst="rect">
            <a:avLst/>
          </a:prstGeom>
          <a:noFill/>
        </p:spPr>
        <p:txBody>
          <a:bodyPr wrap="square" rtlCol="0">
            <a:spAutoFit/>
          </a:bodyPr>
          <a:lstStyle/>
          <a:p>
            <a:r>
              <a:rPr lang="en-US" sz="2000" b="1" dirty="0" smtClean="0">
                <a:solidFill>
                  <a:schemeClr val="bg1"/>
                </a:solidFill>
                <a:latin typeface="Bradley Hand ITC" pitchFamily="66" charset="0"/>
              </a:rPr>
              <a:t> </a:t>
            </a:r>
            <a:r>
              <a:rPr lang="en-US" sz="1600" b="1" dirty="0" smtClean="0">
                <a:solidFill>
                  <a:schemeClr val="bg1"/>
                </a:solidFill>
                <a:latin typeface="Bradley Hand ITC" pitchFamily="66" charset="0"/>
              </a:rPr>
              <a:t>What  Jesus Did Next</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selections from Acts</a:t>
            </a:r>
            <a:endParaRPr lang="en-US" sz="1600" b="1" dirty="0">
              <a:solidFill>
                <a:schemeClr val="bg1"/>
              </a:solidFill>
              <a:latin typeface="Boopee" pitchFamily="2" charset="0"/>
            </a:endParaRPr>
          </a:p>
        </p:txBody>
      </p:sp>
      <p:sp>
        <p:nvSpPr>
          <p:cNvPr id="15" name="Content Placeholder 4"/>
          <p:cNvSpPr>
            <a:spLocks noGrp="1"/>
          </p:cNvSpPr>
          <p:nvPr>
            <p:ph idx="1"/>
          </p:nvPr>
        </p:nvSpPr>
        <p:spPr>
          <a:xfrm>
            <a:off x="2362200" y="533400"/>
            <a:ext cx="6781800" cy="5867400"/>
          </a:xfrm>
        </p:spPr>
        <p:txBody>
          <a:bodyPr>
            <a:noAutofit/>
          </a:bodyPr>
          <a:lstStyle/>
          <a:p>
            <a:pPr marL="0" indent="0">
              <a:spcBef>
                <a:spcPts val="1800"/>
              </a:spcBef>
              <a:buNone/>
              <a:tabLst>
                <a:tab pos="6570663" algn="r"/>
              </a:tabLst>
              <a:defRPr/>
            </a:pPr>
            <a:endParaRPr lang="en-US" sz="1400" b="1" u="sng" dirty="0" smtClean="0">
              <a:solidFill>
                <a:prstClr val="white"/>
              </a:solidFill>
            </a:endParaRPr>
          </a:p>
          <a:p>
            <a:pPr marL="0" indent="0">
              <a:spcBef>
                <a:spcPts val="1800"/>
              </a:spcBef>
              <a:buNone/>
              <a:tabLst>
                <a:tab pos="6570663" algn="r"/>
              </a:tabLst>
              <a:defRPr/>
            </a:pPr>
            <a:endParaRPr lang="en-US" sz="1400" b="1" u="sng" dirty="0" smtClean="0">
              <a:solidFill>
                <a:prstClr val="white"/>
              </a:solidFill>
            </a:endParaRPr>
          </a:p>
          <a:p>
            <a:pPr marL="0" indent="0">
              <a:spcBef>
                <a:spcPts val="1800"/>
              </a:spcBef>
              <a:buNone/>
              <a:tabLst>
                <a:tab pos="6570663" algn="r"/>
              </a:tabLst>
              <a:defRPr/>
            </a:pPr>
            <a:r>
              <a:rPr lang="en-US" sz="2400" dirty="0" smtClean="0">
                <a:solidFill>
                  <a:prstClr val="white"/>
                </a:solidFill>
              </a:rPr>
              <a:t>We </a:t>
            </a:r>
            <a:r>
              <a:rPr lang="en-US" sz="2400" dirty="0" smtClean="0">
                <a:solidFill>
                  <a:prstClr val="white"/>
                </a:solidFill>
              </a:rPr>
              <a:t>believe in Jesus Christ, God's eternal Son, who fully possesses the same nature and attributes as God the Father and God the Holy Spirit. He is not only true God but true Man, conceived by the Holy Spirit and born of the virgin Mary. We believe in His sinless life, His substitutionary atonement, His bodily resurrection from the dead, His ascension into heaven, His priestly intercession on behalf of His people, and His personal, visible return from heaven</a:t>
            </a:r>
            <a:r>
              <a:rPr lang="en-US" sz="2400" dirty="0" smtClean="0">
                <a:solidFill>
                  <a:prstClr val="white"/>
                </a:solidFill>
              </a:rPr>
              <a:t>.</a:t>
            </a:r>
          </a:p>
          <a:p>
            <a:pPr marL="0" indent="0" algn="r">
              <a:spcBef>
                <a:spcPts val="1800"/>
              </a:spcBef>
              <a:buNone/>
              <a:tabLst>
                <a:tab pos="6570663" algn="r"/>
              </a:tabLst>
              <a:defRPr/>
            </a:pPr>
            <a:r>
              <a:rPr lang="en-US" sz="2000" dirty="0" smtClean="0">
                <a:solidFill>
                  <a:prstClr val="white"/>
                </a:solidFill>
              </a:rPr>
              <a:t>~ PHBF Statement of Faith, Article IV</a:t>
            </a:r>
            <a:endParaRPr lang="en-US" sz="180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xEl>
                                              <p:charRg st="2" end="465"/>
                                            </p:txEl>
                                          </p:spTgt>
                                        </p:tgtEl>
                                        <p:attrNameLst>
                                          <p:attrName>style.visibility</p:attrName>
                                        </p:attrNameLst>
                                      </p:cBhvr>
                                      <p:to>
                                        <p:strVal val="visible"/>
                                      </p:to>
                                    </p:set>
                                    <p:anim calcmode="lin" valueType="num">
                                      <p:cBhvr>
                                        <p:cTn id="7" dur="1000" fill="hold"/>
                                        <p:tgtEl>
                                          <p:spTgt spid="15">
                                            <p:txEl>
                                              <p:charRg st="2" end="465"/>
                                            </p:txEl>
                                          </p:spTgt>
                                        </p:tgtEl>
                                        <p:attrNameLst>
                                          <p:attrName>ppt_w</p:attrName>
                                        </p:attrNameLst>
                                      </p:cBhvr>
                                      <p:tavLst>
                                        <p:tav tm="0">
                                          <p:val>
                                            <p:fltVal val="0"/>
                                          </p:val>
                                        </p:tav>
                                        <p:tav tm="100000">
                                          <p:val>
                                            <p:strVal val="#ppt_w"/>
                                          </p:val>
                                        </p:tav>
                                      </p:tavLst>
                                    </p:anim>
                                    <p:anim calcmode="lin" valueType="num">
                                      <p:cBhvr>
                                        <p:cTn id="8" dur="1000" fill="hold"/>
                                        <p:tgtEl>
                                          <p:spTgt spid="15">
                                            <p:txEl>
                                              <p:charRg st="2" end="465"/>
                                            </p:txEl>
                                          </p:spTgt>
                                        </p:tgtEl>
                                        <p:attrNameLst>
                                          <p:attrName>ppt_h</p:attrName>
                                        </p:attrNameLst>
                                      </p:cBhvr>
                                      <p:tavLst>
                                        <p:tav tm="0">
                                          <p:val>
                                            <p:fltVal val="0"/>
                                          </p:val>
                                        </p:tav>
                                        <p:tav tm="100000">
                                          <p:val>
                                            <p:strVal val="#ppt_h"/>
                                          </p:val>
                                        </p:tav>
                                      </p:tavLst>
                                    </p:anim>
                                    <p:animEffect transition="in" filter="fade">
                                      <p:cBhvr>
                                        <p:cTn id="9" dur="1000"/>
                                        <p:tgtEl>
                                          <p:spTgt spid="15">
                                            <p:txEl>
                                              <p:charRg st="2" end="465"/>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5">
                                            <p:txEl>
                                              <p:charRg st="465" end="503"/>
                                            </p:txEl>
                                          </p:spTgt>
                                        </p:tgtEl>
                                        <p:attrNameLst>
                                          <p:attrName>style.visibility</p:attrName>
                                        </p:attrNameLst>
                                      </p:cBhvr>
                                      <p:to>
                                        <p:strVal val="visible"/>
                                      </p:to>
                                    </p:set>
                                    <p:anim calcmode="lin" valueType="num">
                                      <p:cBhvr>
                                        <p:cTn id="12" dur="1000" fill="hold"/>
                                        <p:tgtEl>
                                          <p:spTgt spid="15">
                                            <p:txEl>
                                              <p:charRg st="465" end="503"/>
                                            </p:txEl>
                                          </p:spTgt>
                                        </p:tgtEl>
                                        <p:attrNameLst>
                                          <p:attrName>ppt_w</p:attrName>
                                        </p:attrNameLst>
                                      </p:cBhvr>
                                      <p:tavLst>
                                        <p:tav tm="0">
                                          <p:val>
                                            <p:fltVal val="0"/>
                                          </p:val>
                                        </p:tav>
                                        <p:tav tm="100000">
                                          <p:val>
                                            <p:strVal val="#ppt_w"/>
                                          </p:val>
                                        </p:tav>
                                      </p:tavLst>
                                    </p:anim>
                                    <p:anim calcmode="lin" valueType="num">
                                      <p:cBhvr>
                                        <p:cTn id="13" dur="1000" fill="hold"/>
                                        <p:tgtEl>
                                          <p:spTgt spid="15">
                                            <p:txEl>
                                              <p:charRg st="465" end="503"/>
                                            </p:txEl>
                                          </p:spTgt>
                                        </p:tgtEl>
                                        <p:attrNameLst>
                                          <p:attrName>ppt_h</p:attrName>
                                        </p:attrNameLst>
                                      </p:cBhvr>
                                      <p:tavLst>
                                        <p:tav tm="0">
                                          <p:val>
                                            <p:fltVal val="0"/>
                                          </p:val>
                                        </p:tav>
                                        <p:tav tm="100000">
                                          <p:val>
                                            <p:strVal val="#ppt_h"/>
                                          </p:val>
                                        </p:tav>
                                      </p:tavLst>
                                    </p:anim>
                                    <p:animEffect transition="in" filter="fade">
                                      <p:cBhvr>
                                        <p:cTn id="14" dur="1000"/>
                                        <p:tgtEl>
                                          <p:spTgt spid="15">
                                            <p:txEl>
                                              <p:charRg st="465" end="5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4253"/>
            <a:ext cx="6934200" cy="1265238"/>
          </a:xfrm>
        </p:spPr>
        <p:txBody>
          <a:bodyPr>
            <a:normAutofit/>
          </a:bodyPr>
          <a:lstStyle/>
          <a:p>
            <a:r>
              <a:rPr lang="en-US" b="1" dirty="0" smtClean="0">
                <a:solidFill>
                  <a:schemeClr val="bg1"/>
                </a:solidFill>
              </a:rPr>
              <a:t>What the Ascension Means</a:t>
            </a:r>
            <a:endParaRPr lang="en-US" dirty="0">
              <a:solidFill>
                <a:schemeClr val="bg1"/>
              </a:solidFill>
            </a:endParaRPr>
          </a:p>
        </p:txBody>
      </p:sp>
      <p:pic>
        <p:nvPicPr>
          <p:cNvPr id="5" name="Picture 2"/>
          <p:cNvPicPr>
            <a:picLocks noChangeAspect="1" noChangeArrowheads="1"/>
          </p:cNvPicPr>
          <p:nvPr/>
        </p:nvPicPr>
        <p:blipFill>
          <a:blip r:embed="rId2" cstate="print"/>
          <a:srcRect r="54546"/>
          <a:stretch>
            <a:fillRect/>
          </a:stretch>
        </p:blipFill>
        <p:spPr bwMode="auto">
          <a:xfrm>
            <a:off x="0" y="0"/>
            <a:ext cx="2286000" cy="6861044"/>
          </a:xfrm>
          <a:prstGeom prst="rect">
            <a:avLst/>
          </a:prstGeom>
          <a:noFill/>
          <a:ln w="63500" cap="sq">
            <a:noFill/>
            <a:miter lim="800000"/>
            <a:headEnd/>
            <a:tailEnd/>
          </a:ln>
          <a:effectLst>
            <a:softEdge rad="63500"/>
          </a:effectLst>
        </p:spPr>
      </p:pic>
      <p:pic>
        <p:nvPicPr>
          <p:cNvPr id="7" name="Picture 3"/>
          <p:cNvPicPr>
            <a:picLocks noChangeAspect="1" noChangeArrowheads="1"/>
          </p:cNvPicPr>
          <p:nvPr/>
        </p:nvPicPr>
        <p:blipFill>
          <a:blip r:embed="rId3" cstate="print"/>
          <a:srcRect l="14606" t="19504" r="30362" b="12984"/>
          <a:stretch>
            <a:fillRect/>
          </a:stretch>
        </p:blipFill>
        <p:spPr bwMode="auto">
          <a:xfrm>
            <a:off x="560916" y="5168900"/>
            <a:ext cx="1657350" cy="685800"/>
          </a:xfrm>
          <a:prstGeom prst="rect">
            <a:avLst/>
          </a:prstGeom>
          <a:noFill/>
          <a:ln w="9525" algn="in">
            <a:noFill/>
            <a:miter lim="800000"/>
            <a:headEnd/>
            <a:tailEnd/>
          </a:ln>
          <a:effectLst/>
        </p:spPr>
      </p:pic>
      <p:pic>
        <p:nvPicPr>
          <p:cNvPr id="8" name="Picture 4"/>
          <p:cNvPicPr>
            <a:picLocks noChangeAspect="1" noChangeArrowheads="1"/>
          </p:cNvPicPr>
          <p:nvPr/>
        </p:nvPicPr>
        <p:blipFill>
          <a:blip r:embed="rId4" cstate="print"/>
          <a:srcRect l="14262" t="8260" r="29514" b="17789"/>
          <a:stretch>
            <a:fillRect/>
          </a:stretch>
        </p:blipFill>
        <p:spPr bwMode="auto">
          <a:xfrm>
            <a:off x="313267" y="5943600"/>
            <a:ext cx="1904999" cy="787139"/>
          </a:xfrm>
          <a:prstGeom prst="rect">
            <a:avLst/>
          </a:prstGeom>
          <a:noFill/>
          <a:ln w="9525" algn="in">
            <a:noFill/>
            <a:miter lim="800000"/>
            <a:headEnd/>
            <a:tailEnd/>
          </a:ln>
          <a:effectLst/>
        </p:spPr>
      </p:pic>
      <p:pic>
        <p:nvPicPr>
          <p:cNvPr id="9" name="Picture 5"/>
          <p:cNvPicPr>
            <a:picLocks noChangeAspect="1" noChangeArrowheads="1"/>
          </p:cNvPicPr>
          <p:nvPr/>
        </p:nvPicPr>
        <p:blipFill>
          <a:blip r:embed="rId5" cstate="print"/>
          <a:srcRect l="12070" t="18867" r="24138"/>
          <a:stretch>
            <a:fillRect/>
          </a:stretch>
        </p:blipFill>
        <p:spPr bwMode="auto">
          <a:xfrm>
            <a:off x="76200" y="4343400"/>
            <a:ext cx="2142066" cy="736600"/>
          </a:xfrm>
          <a:prstGeom prst="rect">
            <a:avLst/>
          </a:prstGeom>
          <a:noFill/>
          <a:ln w="9525" algn="in">
            <a:noFill/>
            <a:miter lim="800000"/>
            <a:headEnd/>
            <a:tailEnd/>
          </a:ln>
          <a:effectLst/>
        </p:spPr>
      </p:pic>
      <p:sp>
        <p:nvSpPr>
          <p:cNvPr id="10" name="Isosceles Triangle 9"/>
          <p:cNvSpPr/>
          <p:nvPr/>
        </p:nvSpPr>
        <p:spPr>
          <a:xfrm flipV="1">
            <a:off x="0" y="-5"/>
            <a:ext cx="2667000" cy="762004"/>
          </a:xfrm>
          <a:prstGeom prst="triangle">
            <a:avLst>
              <a:gd name="adj" fmla="val 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flipV="1">
            <a:off x="6553200" y="-5"/>
            <a:ext cx="2590800" cy="762004"/>
          </a:xfrm>
          <a:prstGeom prst="triangle">
            <a:avLst>
              <a:gd name="adj" fmla="val 10000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p:cNvSpPr>
            <a:spLocks noGrp="1"/>
          </p:cNvSpPr>
          <p:nvPr>
            <p:ph idx="1"/>
          </p:nvPr>
        </p:nvSpPr>
        <p:spPr>
          <a:xfrm>
            <a:off x="2286000" y="1371600"/>
            <a:ext cx="6858000" cy="4754563"/>
          </a:xfrm>
        </p:spPr>
        <p:txBody>
          <a:bodyPr>
            <a:noAutofit/>
          </a:bodyPr>
          <a:lstStyle/>
          <a:p>
            <a:pPr lvl="0">
              <a:buNone/>
              <a:defRPr/>
            </a:pPr>
            <a:endParaRPr lang="en-US" sz="1400" b="1" u="sng" dirty="0" smtClean="0">
              <a:solidFill>
                <a:prstClr val="white"/>
              </a:solidFill>
            </a:endParaRPr>
          </a:p>
          <a:p>
            <a:pPr marL="463550" indent="-463550">
              <a:spcBef>
                <a:spcPts val="2400"/>
              </a:spcBef>
              <a:buFont typeface="+mj-lt"/>
              <a:buAutoNum type="arabicPeriod"/>
              <a:defRPr/>
            </a:pPr>
            <a:r>
              <a:rPr lang="en-US" sz="2400" b="1" dirty="0" smtClean="0">
                <a:solidFill>
                  <a:prstClr val="white"/>
                </a:solidFill>
              </a:rPr>
              <a:t>The </a:t>
            </a:r>
            <a:r>
              <a:rPr lang="en-US" sz="2400" b="1" dirty="0" smtClean="0">
                <a:solidFill>
                  <a:prstClr val="white"/>
                </a:solidFill>
              </a:rPr>
              <a:t>end of Jesus’ </a:t>
            </a:r>
            <a:r>
              <a:rPr lang="en-US" sz="2400" b="1" dirty="0" smtClean="0">
                <a:solidFill>
                  <a:prstClr val="white"/>
                </a:solidFill>
              </a:rPr>
              <a:t>post-resurrection appearances</a:t>
            </a:r>
          </a:p>
          <a:p>
            <a:pPr marL="463550" indent="-463550">
              <a:spcBef>
                <a:spcPts val="2400"/>
              </a:spcBef>
              <a:buFont typeface="+mj-lt"/>
              <a:buAutoNum type="arabicPeriod"/>
              <a:defRPr/>
            </a:pPr>
            <a:r>
              <a:rPr lang="en-US" sz="2400" b="1" dirty="0" smtClean="0">
                <a:solidFill>
                  <a:prstClr val="white"/>
                </a:solidFill>
              </a:rPr>
              <a:t>Jesus’ transition to another </a:t>
            </a:r>
            <a:r>
              <a:rPr lang="en-US" sz="2400" b="1" dirty="0" smtClean="0">
                <a:solidFill>
                  <a:prstClr val="white"/>
                </a:solidFill>
              </a:rPr>
              <a:t>realm</a:t>
            </a:r>
          </a:p>
          <a:p>
            <a:pPr marL="463550" indent="-463550">
              <a:spcBef>
                <a:spcPts val="2400"/>
              </a:spcBef>
              <a:buFont typeface="+mj-lt"/>
              <a:buAutoNum type="arabicPeriod"/>
              <a:defRPr/>
            </a:pPr>
            <a:r>
              <a:rPr lang="en-US" sz="2400" b="1" dirty="0" smtClean="0">
                <a:solidFill>
                  <a:prstClr val="white"/>
                </a:solidFill>
              </a:rPr>
              <a:t>The climax of Luke and the preface to Acts </a:t>
            </a:r>
          </a:p>
          <a:p>
            <a:pPr marL="463550" indent="-463550">
              <a:spcBef>
                <a:spcPts val="2400"/>
              </a:spcBef>
              <a:buFont typeface="+mj-lt"/>
              <a:buAutoNum type="arabicPeriod"/>
              <a:defRPr/>
            </a:pPr>
            <a:r>
              <a:rPr lang="en-US" sz="2400" b="1" dirty="0" smtClean="0">
                <a:solidFill>
                  <a:prstClr val="white"/>
                </a:solidFill>
              </a:rPr>
              <a:t>Jesus’ exaltation to the right hand of the Father</a:t>
            </a:r>
            <a:endParaRPr lang="en-US" sz="2400" b="1" dirty="0" smtClean="0">
              <a:solidFill>
                <a:prstClr val="white"/>
              </a:solidFill>
            </a:endParaRPr>
          </a:p>
        </p:txBody>
      </p:sp>
      <p:sp>
        <p:nvSpPr>
          <p:cNvPr id="13" name="TextBox 12"/>
          <p:cNvSpPr txBox="1"/>
          <p:nvPr/>
        </p:nvSpPr>
        <p:spPr>
          <a:xfrm>
            <a:off x="2209800" y="6457890"/>
            <a:ext cx="6934200" cy="400110"/>
          </a:xfrm>
          <a:prstGeom prst="rect">
            <a:avLst/>
          </a:prstGeom>
          <a:noFill/>
        </p:spPr>
        <p:txBody>
          <a:bodyPr wrap="square" rtlCol="0">
            <a:spAutoFit/>
          </a:bodyPr>
          <a:lstStyle/>
          <a:p>
            <a:r>
              <a:rPr lang="en-US" sz="2000" b="1" dirty="0" smtClean="0">
                <a:solidFill>
                  <a:schemeClr val="bg1"/>
                </a:solidFill>
                <a:latin typeface="Bradley Hand ITC" pitchFamily="66" charset="0"/>
              </a:rPr>
              <a:t> </a:t>
            </a:r>
            <a:r>
              <a:rPr lang="en-US" sz="1600" b="1" dirty="0" smtClean="0">
                <a:solidFill>
                  <a:schemeClr val="bg1"/>
                </a:solidFill>
                <a:latin typeface="Bradley Hand ITC" pitchFamily="66" charset="0"/>
              </a:rPr>
              <a:t>What  Jesus Did Next</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selections from Acts</a:t>
            </a:r>
            <a:endParaRPr lang="en-US" sz="1600" b="1" dirty="0">
              <a:solidFill>
                <a:schemeClr val="bg1"/>
              </a:solidFill>
              <a:latin typeface="Boope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slide(fromBottom)">
                                      <p:cBhvr>
                                        <p:cTn id="13" dur="1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slide(fromBottom)">
                                      <p:cBhvr>
                                        <p:cTn id="18" dur="10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slide(fromBottom)">
                                      <p:cBhvr>
                                        <p:cTn id="23" dur="10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slide(fromBottom)">
                                      <p:cBhvr>
                                        <p:cTn id="28"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r="54546"/>
          <a:stretch>
            <a:fillRect/>
          </a:stretch>
        </p:blipFill>
        <p:spPr bwMode="auto">
          <a:xfrm>
            <a:off x="0" y="0"/>
            <a:ext cx="2286000" cy="6861044"/>
          </a:xfrm>
          <a:prstGeom prst="rect">
            <a:avLst/>
          </a:prstGeom>
          <a:noFill/>
          <a:ln w="63500" cap="sq">
            <a:noFill/>
            <a:miter lim="800000"/>
            <a:headEnd/>
            <a:tailEnd/>
          </a:ln>
          <a:effectLst>
            <a:softEdge rad="63500"/>
          </a:effectLst>
        </p:spPr>
      </p:pic>
      <p:pic>
        <p:nvPicPr>
          <p:cNvPr id="7" name="Picture 3"/>
          <p:cNvPicPr>
            <a:picLocks noChangeAspect="1" noChangeArrowheads="1"/>
          </p:cNvPicPr>
          <p:nvPr/>
        </p:nvPicPr>
        <p:blipFill>
          <a:blip r:embed="rId3" cstate="print"/>
          <a:srcRect l="14606" t="19504" r="30362" b="12984"/>
          <a:stretch>
            <a:fillRect/>
          </a:stretch>
        </p:blipFill>
        <p:spPr bwMode="auto">
          <a:xfrm>
            <a:off x="560916" y="5168900"/>
            <a:ext cx="1657350" cy="685800"/>
          </a:xfrm>
          <a:prstGeom prst="rect">
            <a:avLst/>
          </a:prstGeom>
          <a:noFill/>
          <a:ln w="9525" algn="in">
            <a:noFill/>
            <a:miter lim="800000"/>
            <a:headEnd/>
            <a:tailEnd/>
          </a:ln>
          <a:effectLst/>
        </p:spPr>
      </p:pic>
      <p:pic>
        <p:nvPicPr>
          <p:cNvPr id="8" name="Picture 4"/>
          <p:cNvPicPr>
            <a:picLocks noChangeAspect="1" noChangeArrowheads="1"/>
          </p:cNvPicPr>
          <p:nvPr/>
        </p:nvPicPr>
        <p:blipFill>
          <a:blip r:embed="rId4" cstate="print"/>
          <a:srcRect l="14262" t="8260" r="29514" b="17789"/>
          <a:stretch>
            <a:fillRect/>
          </a:stretch>
        </p:blipFill>
        <p:spPr bwMode="auto">
          <a:xfrm>
            <a:off x="313267" y="5943600"/>
            <a:ext cx="1904999" cy="787139"/>
          </a:xfrm>
          <a:prstGeom prst="rect">
            <a:avLst/>
          </a:prstGeom>
          <a:noFill/>
          <a:ln w="9525" algn="in">
            <a:noFill/>
            <a:miter lim="800000"/>
            <a:headEnd/>
            <a:tailEnd/>
          </a:ln>
          <a:effectLst/>
        </p:spPr>
      </p:pic>
      <p:pic>
        <p:nvPicPr>
          <p:cNvPr id="9" name="Picture 5"/>
          <p:cNvPicPr>
            <a:picLocks noChangeAspect="1" noChangeArrowheads="1"/>
          </p:cNvPicPr>
          <p:nvPr/>
        </p:nvPicPr>
        <p:blipFill>
          <a:blip r:embed="rId5" cstate="print"/>
          <a:srcRect l="12070" t="18867" r="24138"/>
          <a:stretch>
            <a:fillRect/>
          </a:stretch>
        </p:blipFill>
        <p:spPr bwMode="auto">
          <a:xfrm>
            <a:off x="76200" y="4343400"/>
            <a:ext cx="2142066" cy="736600"/>
          </a:xfrm>
          <a:prstGeom prst="rect">
            <a:avLst/>
          </a:prstGeom>
          <a:noFill/>
          <a:ln w="9525" algn="in">
            <a:noFill/>
            <a:miter lim="800000"/>
            <a:headEnd/>
            <a:tailEnd/>
          </a:ln>
          <a:effectLst/>
        </p:spPr>
      </p:pic>
      <p:sp>
        <p:nvSpPr>
          <p:cNvPr id="10" name="Isosceles Triangle 9"/>
          <p:cNvSpPr/>
          <p:nvPr/>
        </p:nvSpPr>
        <p:spPr>
          <a:xfrm flipV="1">
            <a:off x="0" y="-5"/>
            <a:ext cx="2667000" cy="762004"/>
          </a:xfrm>
          <a:prstGeom prst="triangle">
            <a:avLst>
              <a:gd name="adj" fmla="val 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09800" y="6457890"/>
            <a:ext cx="6934200" cy="400110"/>
          </a:xfrm>
          <a:prstGeom prst="rect">
            <a:avLst/>
          </a:prstGeom>
          <a:noFill/>
        </p:spPr>
        <p:txBody>
          <a:bodyPr wrap="square" rtlCol="0">
            <a:spAutoFit/>
          </a:bodyPr>
          <a:lstStyle/>
          <a:p>
            <a:r>
              <a:rPr lang="en-US" sz="2000" b="1" dirty="0" smtClean="0">
                <a:solidFill>
                  <a:schemeClr val="bg1"/>
                </a:solidFill>
                <a:latin typeface="Bradley Hand ITC" pitchFamily="66" charset="0"/>
              </a:rPr>
              <a:t> </a:t>
            </a:r>
            <a:r>
              <a:rPr lang="en-US" sz="1600" b="1" dirty="0" smtClean="0">
                <a:solidFill>
                  <a:schemeClr val="bg1"/>
                </a:solidFill>
                <a:latin typeface="Bradley Hand ITC" pitchFamily="66" charset="0"/>
              </a:rPr>
              <a:t>What  Jesus Did Next</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selections from Acts</a:t>
            </a:r>
            <a:endParaRPr lang="en-US" sz="1600" b="1" dirty="0">
              <a:solidFill>
                <a:schemeClr val="bg1"/>
              </a:solidFill>
              <a:latin typeface="Boopee" pitchFamily="2" charset="0"/>
            </a:endParaRPr>
          </a:p>
        </p:txBody>
      </p:sp>
      <p:sp>
        <p:nvSpPr>
          <p:cNvPr id="16" name="Rectangle 15"/>
          <p:cNvSpPr/>
          <p:nvPr/>
        </p:nvSpPr>
        <p:spPr>
          <a:xfrm>
            <a:off x="2429934" y="990600"/>
            <a:ext cx="6485466" cy="5139869"/>
          </a:xfrm>
          <a:prstGeom prst="rect">
            <a:avLst/>
          </a:prstGeom>
        </p:spPr>
        <p:txBody>
          <a:bodyPr wrap="square">
            <a:spAutoFit/>
          </a:bodyPr>
          <a:lstStyle/>
          <a:p>
            <a:pPr indent="463550"/>
            <a:r>
              <a:rPr lang="en-US" sz="2400" dirty="0" smtClean="0">
                <a:solidFill>
                  <a:schemeClr val="bg1"/>
                </a:solidFill>
              </a:rPr>
              <a:t>The </a:t>
            </a:r>
            <a:r>
              <a:rPr lang="en-US" sz="2400" dirty="0" smtClean="0">
                <a:solidFill>
                  <a:schemeClr val="bg1"/>
                </a:solidFill>
              </a:rPr>
              <a:t>ascension is a redemptive </a:t>
            </a:r>
            <a:endParaRPr lang="en-US" sz="2400" dirty="0" smtClean="0">
              <a:solidFill>
                <a:schemeClr val="bg1"/>
              </a:solidFill>
            </a:endParaRPr>
          </a:p>
          <a:p>
            <a:r>
              <a:rPr lang="en-US" sz="2400" dirty="0" smtClean="0">
                <a:solidFill>
                  <a:schemeClr val="bg1"/>
                </a:solidFill>
              </a:rPr>
              <a:t>event of </a:t>
            </a:r>
            <a:r>
              <a:rPr lang="en-US" sz="2400" dirty="0" smtClean="0">
                <a:solidFill>
                  <a:schemeClr val="bg1"/>
                </a:solidFill>
              </a:rPr>
              <a:t>profound importance. It </a:t>
            </a:r>
            <a:endParaRPr lang="en-US" sz="2400" dirty="0" smtClean="0">
              <a:solidFill>
                <a:schemeClr val="bg1"/>
              </a:solidFill>
            </a:endParaRPr>
          </a:p>
          <a:p>
            <a:r>
              <a:rPr lang="en-US" sz="2400" dirty="0" smtClean="0">
                <a:solidFill>
                  <a:schemeClr val="bg1"/>
                </a:solidFill>
              </a:rPr>
              <a:t>marks the </a:t>
            </a:r>
            <a:r>
              <a:rPr lang="en-US" sz="2400" dirty="0" smtClean="0">
                <a:solidFill>
                  <a:schemeClr val="bg1"/>
                </a:solidFill>
              </a:rPr>
              <a:t>moment of Christ’s </a:t>
            </a:r>
            <a:r>
              <a:rPr lang="en-US" sz="2400" dirty="0" smtClean="0">
                <a:solidFill>
                  <a:schemeClr val="bg1"/>
                </a:solidFill>
              </a:rPr>
              <a:t>high-</a:t>
            </a:r>
          </a:p>
          <a:p>
            <a:r>
              <a:rPr lang="en-US" sz="2400" dirty="0" err="1" smtClean="0">
                <a:solidFill>
                  <a:schemeClr val="bg1"/>
                </a:solidFill>
              </a:rPr>
              <a:t>est</a:t>
            </a:r>
            <a:r>
              <a:rPr lang="en-US" sz="2400" dirty="0" smtClean="0">
                <a:solidFill>
                  <a:schemeClr val="bg1"/>
                </a:solidFill>
              </a:rPr>
              <a:t> point of </a:t>
            </a:r>
            <a:r>
              <a:rPr lang="en-US" sz="2400" dirty="0" smtClean="0">
                <a:solidFill>
                  <a:schemeClr val="bg1"/>
                </a:solidFill>
              </a:rPr>
              <a:t>exaltation prior to His </a:t>
            </a:r>
            <a:endParaRPr lang="en-US" sz="2400" dirty="0" smtClean="0">
              <a:solidFill>
                <a:schemeClr val="bg1"/>
              </a:solidFill>
            </a:endParaRPr>
          </a:p>
          <a:p>
            <a:r>
              <a:rPr lang="en-US" sz="2400" dirty="0" smtClean="0">
                <a:solidFill>
                  <a:schemeClr val="bg1"/>
                </a:solidFill>
              </a:rPr>
              <a:t>return</a:t>
            </a:r>
            <a:r>
              <a:rPr lang="en-US" sz="2400" dirty="0" smtClean="0">
                <a:solidFill>
                  <a:schemeClr val="bg1"/>
                </a:solidFill>
              </a:rPr>
              <a:t>. </a:t>
            </a:r>
            <a:r>
              <a:rPr lang="en-US" sz="2400" dirty="0" smtClean="0">
                <a:solidFill>
                  <a:schemeClr val="bg1"/>
                </a:solidFill>
              </a:rPr>
              <a:t>It </a:t>
            </a:r>
            <a:r>
              <a:rPr lang="en-US" sz="2400" dirty="0" smtClean="0">
                <a:solidFill>
                  <a:schemeClr val="bg1"/>
                </a:solidFill>
              </a:rPr>
              <a:t>is </a:t>
            </a:r>
            <a:r>
              <a:rPr lang="en-US" sz="2400" dirty="0" smtClean="0">
                <a:solidFill>
                  <a:schemeClr val="bg1"/>
                </a:solidFill>
              </a:rPr>
              <a:t>in </a:t>
            </a:r>
            <a:r>
              <a:rPr lang="en-US" sz="2400" dirty="0" smtClean="0">
                <a:solidFill>
                  <a:schemeClr val="bg1"/>
                </a:solidFill>
              </a:rPr>
              <a:t>the ascension that </a:t>
            </a:r>
            <a:endParaRPr lang="en-US" sz="2400" dirty="0" smtClean="0">
              <a:solidFill>
                <a:schemeClr val="bg1"/>
              </a:solidFill>
            </a:endParaRPr>
          </a:p>
          <a:p>
            <a:r>
              <a:rPr lang="en-US" sz="2400" dirty="0" smtClean="0">
                <a:solidFill>
                  <a:schemeClr val="bg1"/>
                </a:solidFill>
              </a:rPr>
              <a:t>Christ entered into </a:t>
            </a:r>
            <a:r>
              <a:rPr lang="en-US" sz="2400" dirty="0" smtClean="0">
                <a:solidFill>
                  <a:schemeClr val="bg1"/>
                </a:solidFill>
              </a:rPr>
              <a:t>His glory. </a:t>
            </a:r>
            <a:endParaRPr lang="en-US" sz="2400" dirty="0" smtClean="0">
              <a:solidFill>
                <a:schemeClr val="bg1"/>
              </a:solidFill>
            </a:endParaRPr>
          </a:p>
          <a:p>
            <a:pPr indent="463550"/>
            <a:r>
              <a:rPr lang="en-US" sz="2400" dirty="0" smtClean="0">
                <a:solidFill>
                  <a:schemeClr val="bg1"/>
                </a:solidFill>
              </a:rPr>
              <a:t>…</a:t>
            </a:r>
            <a:r>
              <a:rPr lang="en-US" sz="2400" dirty="0" smtClean="0">
                <a:solidFill>
                  <a:schemeClr val="bg1"/>
                </a:solidFill>
              </a:rPr>
              <a:t>Jesus’ ascension refers to His </a:t>
            </a:r>
          </a:p>
          <a:p>
            <a:pPr indent="57150"/>
            <a:r>
              <a:rPr lang="en-US" sz="2400" dirty="0" smtClean="0">
                <a:solidFill>
                  <a:schemeClr val="bg1"/>
                </a:solidFill>
              </a:rPr>
              <a:t>going </a:t>
            </a:r>
            <a:r>
              <a:rPr lang="en-US" sz="2400" dirty="0" smtClean="0">
                <a:solidFill>
                  <a:schemeClr val="bg1"/>
                </a:solidFill>
              </a:rPr>
              <a:t>to a special place for a special purpose. He goes to the Father, to the Father’s right hand. He rises to the seat of cosmic authority. Jesus goes to heaven for his coronation, His confirmation as King of Kings.  </a:t>
            </a:r>
            <a:endParaRPr lang="en-US" sz="2400" dirty="0" smtClean="0">
              <a:solidFill>
                <a:schemeClr val="bg1"/>
              </a:solidFill>
            </a:endParaRPr>
          </a:p>
          <a:p>
            <a:pPr indent="57150" algn="r"/>
            <a:r>
              <a:rPr lang="en-US" sz="2000" i="1" dirty="0" smtClean="0">
                <a:solidFill>
                  <a:schemeClr val="bg1"/>
                </a:solidFill>
              </a:rPr>
              <a:t>~ </a:t>
            </a:r>
            <a:r>
              <a:rPr lang="en-US" sz="2000" dirty="0" smtClean="0">
                <a:solidFill>
                  <a:schemeClr val="bg1"/>
                </a:solidFill>
              </a:rPr>
              <a:t>R. C. </a:t>
            </a:r>
            <a:r>
              <a:rPr lang="en-US" sz="2000" dirty="0" err="1" smtClean="0">
                <a:solidFill>
                  <a:schemeClr val="bg1"/>
                </a:solidFill>
              </a:rPr>
              <a:t>Sproul</a:t>
            </a:r>
            <a:r>
              <a:rPr lang="en-US" sz="2000" dirty="0" smtClean="0">
                <a:solidFill>
                  <a:schemeClr val="bg1"/>
                </a:solidFill>
              </a:rPr>
              <a:t>, </a:t>
            </a:r>
            <a:r>
              <a:rPr lang="en-US" sz="2000" i="1" dirty="0" smtClean="0">
                <a:solidFill>
                  <a:schemeClr val="bg1"/>
                </a:solidFill>
              </a:rPr>
              <a:t>Essential Truths </a:t>
            </a:r>
          </a:p>
          <a:p>
            <a:pPr indent="57150" algn="r"/>
            <a:r>
              <a:rPr lang="en-US" sz="2000" i="1" dirty="0" smtClean="0">
                <a:solidFill>
                  <a:schemeClr val="bg1"/>
                </a:solidFill>
              </a:rPr>
              <a:t>of the Christian Faith</a:t>
            </a:r>
            <a:r>
              <a:rPr lang="en-US" sz="2000" dirty="0" smtClean="0">
                <a:solidFill>
                  <a:schemeClr val="bg1"/>
                </a:solidFill>
              </a:rPr>
              <a:t>, pp 95-96</a:t>
            </a:r>
            <a:endParaRPr lang="en-US" sz="1600" i="1" dirty="0" smtClean="0">
              <a:solidFill>
                <a:schemeClr val="bg1"/>
              </a:solidFill>
            </a:endParaRPr>
          </a:p>
        </p:txBody>
      </p:sp>
      <p:pic>
        <p:nvPicPr>
          <p:cNvPr id="1026" name="Picture 2"/>
          <p:cNvPicPr>
            <a:picLocks noChangeAspect="1" noChangeArrowheads="1"/>
          </p:cNvPicPr>
          <p:nvPr/>
        </p:nvPicPr>
        <p:blipFill>
          <a:blip r:embed="rId6" cstate="print"/>
          <a:srcRect/>
          <a:stretch>
            <a:fillRect/>
          </a:stretch>
        </p:blipFill>
        <p:spPr bwMode="auto">
          <a:xfrm>
            <a:off x="7064022" y="663222"/>
            <a:ext cx="1879600" cy="2819400"/>
          </a:xfrm>
          <a:prstGeom prst="rect">
            <a:avLst/>
          </a:prstGeom>
          <a:noFill/>
          <a:ln w="9525">
            <a:noFill/>
            <a:miter lim="800000"/>
            <a:headEnd/>
            <a:tailEnd/>
          </a:ln>
        </p:spPr>
      </p:pic>
      <p:sp>
        <p:nvSpPr>
          <p:cNvPr id="11" name="Isosceles Triangle 10"/>
          <p:cNvSpPr/>
          <p:nvPr/>
        </p:nvSpPr>
        <p:spPr>
          <a:xfrm flipV="1">
            <a:off x="6553200" y="-5"/>
            <a:ext cx="2590800" cy="762004"/>
          </a:xfrm>
          <a:prstGeom prst="triangle">
            <a:avLst>
              <a:gd name="adj" fmla="val 10000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4253"/>
            <a:ext cx="6934200" cy="1265238"/>
          </a:xfrm>
        </p:spPr>
        <p:txBody>
          <a:bodyPr>
            <a:normAutofit/>
          </a:bodyPr>
          <a:lstStyle/>
          <a:p>
            <a:r>
              <a:rPr lang="en-US" b="1" dirty="0" smtClean="0">
                <a:solidFill>
                  <a:schemeClr val="bg1"/>
                </a:solidFill>
              </a:rPr>
              <a:t>Why the Ascension Matters</a:t>
            </a:r>
            <a:endParaRPr lang="en-US" dirty="0">
              <a:solidFill>
                <a:schemeClr val="bg1"/>
              </a:solidFill>
            </a:endParaRPr>
          </a:p>
        </p:txBody>
      </p:sp>
      <p:pic>
        <p:nvPicPr>
          <p:cNvPr id="5" name="Picture 2"/>
          <p:cNvPicPr>
            <a:picLocks noChangeAspect="1" noChangeArrowheads="1"/>
          </p:cNvPicPr>
          <p:nvPr/>
        </p:nvPicPr>
        <p:blipFill>
          <a:blip r:embed="rId2" cstate="print"/>
          <a:srcRect r="54546"/>
          <a:stretch>
            <a:fillRect/>
          </a:stretch>
        </p:blipFill>
        <p:spPr bwMode="auto">
          <a:xfrm>
            <a:off x="0" y="0"/>
            <a:ext cx="2286000" cy="6861044"/>
          </a:xfrm>
          <a:prstGeom prst="rect">
            <a:avLst/>
          </a:prstGeom>
          <a:noFill/>
          <a:ln w="63500" cap="sq">
            <a:noFill/>
            <a:miter lim="800000"/>
            <a:headEnd/>
            <a:tailEnd/>
          </a:ln>
          <a:effectLst>
            <a:softEdge rad="63500"/>
          </a:effectLst>
        </p:spPr>
      </p:pic>
      <p:pic>
        <p:nvPicPr>
          <p:cNvPr id="7" name="Picture 3"/>
          <p:cNvPicPr>
            <a:picLocks noChangeAspect="1" noChangeArrowheads="1"/>
          </p:cNvPicPr>
          <p:nvPr/>
        </p:nvPicPr>
        <p:blipFill>
          <a:blip r:embed="rId3" cstate="print"/>
          <a:srcRect l="14606" t="19504" r="30362" b="12984"/>
          <a:stretch>
            <a:fillRect/>
          </a:stretch>
        </p:blipFill>
        <p:spPr bwMode="auto">
          <a:xfrm>
            <a:off x="560916" y="5168900"/>
            <a:ext cx="1657350" cy="685800"/>
          </a:xfrm>
          <a:prstGeom prst="rect">
            <a:avLst/>
          </a:prstGeom>
          <a:noFill/>
          <a:ln w="9525" algn="in">
            <a:noFill/>
            <a:miter lim="800000"/>
            <a:headEnd/>
            <a:tailEnd/>
          </a:ln>
          <a:effectLst/>
        </p:spPr>
      </p:pic>
      <p:pic>
        <p:nvPicPr>
          <p:cNvPr id="8" name="Picture 4"/>
          <p:cNvPicPr>
            <a:picLocks noChangeAspect="1" noChangeArrowheads="1"/>
          </p:cNvPicPr>
          <p:nvPr/>
        </p:nvPicPr>
        <p:blipFill>
          <a:blip r:embed="rId4" cstate="print"/>
          <a:srcRect l="14262" t="8260" r="29514" b="17789"/>
          <a:stretch>
            <a:fillRect/>
          </a:stretch>
        </p:blipFill>
        <p:spPr bwMode="auto">
          <a:xfrm>
            <a:off x="313267" y="5943600"/>
            <a:ext cx="1904999" cy="787139"/>
          </a:xfrm>
          <a:prstGeom prst="rect">
            <a:avLst/>
          </a:prstGeom>
          <a:noFill/>
          <a:ln w="9525" algn="in">
            <a:noFill/>
            <a:miter lim="800000"/>
            <a:headEnd/>
            <a:tailEnd/>
          </a:ln>
          <a:effectLst/>
        </p:spPr>
      </p:pic>
      <p:pic>
        <p:nvPicPr>
          <p:cNvPr id="9" name="Picture 5"/>
          <p:cNvPicPr>
            <a:picLocks noChangeAspect="1" noChangeArrowheads="1"/>
          </p:cNvPicPr>
          <p:nvPr/>
        </p:nvPicPr>
        <p:blipFill>
          <a:blip r:embed="rId5" cstate="print"/>
          <a:srcRect l="12070" t="18867" r="24138"/>
          <a:stretch>
            <a:fillRect/>
          </a:stretch>
        </p:blipFill>
        <p:spPr bwMode="auto">
          <a:xfrm>
            <a:off x="76200" y="4343400"/>
            <a:ext cx="2142066" cy="736600"/>
          </a:xfrm>
          <a:prstGeom prst="rect">
            <a:avLst/>
          </a:prstGeom>
          <a:noFill/>
          <a:ln w="9525" algn="in">
            <a:noFill/>
            <a:miter lim="800000"/>
            <a:headEnd/>
            <a:tailEnd/>
          </a:ln>
          <a:effectLst/>
        </p:spPr>
      </p:pic>
      <p:sp>
        <p:nvSpPr>
          <p:cNvPr id="10" name="Isosceles Triangle 9"/>
          <p:cNvSpPr/>
          <p:nvPr/>
        </p:nvSpPr>
        <p:spPr>
          <a:xfrm flipV="1">
            <a:off x="0" y="-5"/>
            <a:ext cx="2667000" cy="762004"/>
          </a:xfrm>
          <a:prstGeom prst="triangle">
            <a:avLst>
              <a:gd name="adj" fmla="val 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flipV="1">
            <a:off x="6553200" y="-5"/>
            <a:ext cx="2590800" cy="762004"/>
          </a:xfrm>
          <a:prstGeom prst="triangle">
            <a:avLst>
              <a:gd name="adj" fmla="val 100000"/>
            </a:avLst>
          </a:prstGeom>
          <a:solidFill>
            <a:srgbClr val="000000"/>
          </a:solidFill>
          <a:ln>
            <a:solidFill>
              <a:srgbClr val="0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p:cNvSpPr>
            <a:spLocks noGrp="1"/>
          </p:cNvSpPr>
          <p:nvPr>
            <p:ph idx="1"/>
          </p:nvPr>
        </p:nvSpPr>
        <p:spPr>
          <a:xfrm>
            <a:off x="2438400" y="1371600"/>
            <a:ext cx="6705600" cy="4754563"/>
          </a:xfrm>
        </p:spPr>
        <p:txBody>
          <a:bodyPr>
            <a:noAutofit/>
          </a:bodyPr>
          <a:lstStyle/>
          <a:p>
            <a:pPr lvl="0">
              <a:buNone/>
              <a:defRPr/>
            </a:pPr>
            <a:endParaRPr lang="en-US" sz="1400" b="1" u="sng" dirty="0" smtClean="0">
              <a:solidFill>
                <a:prstClr val="white"/>
              </a:solidFill>
            </a:endParaRPr>
          </a:p>
          <a:p>
            <a:pPr marL="463550" indent="-463550">
              <a:spcBef>
                <a:spcPts val="2400"/>
              </a:spcBef>
              <a:buFont typeface="+mj-lt"/>
              <a:buAutoNum type="arabicPeriod"/>
              <a:defRPr/>
            </a:pPr>
            <a:r>
              <a:rPr lang="en-US" sz="2400" b="1" dirty="0" smtClean="0">
                <a:solidFill>
                  <a:prstClr val="white"/>
                </a:solidFill>
              </a:rPr>
              <a:t>Frees us from fear in the cause of the gospel </a:t>
            </a:r>
            <a:endParaRPr lang="en-US" sz="2400" b="1" dirty="0" smtClean="0">
              <a:solidFill>
                <a:prstClr val="white"/>
              </a:solidFill>
            </a:endParaRPr>
          </a:p>
          <a:p>
            <a:pPr marL="463550" indent="-463550">
              <a:spcBef>
                <a:spcPts val="2400"/>
              </a:spcBef>
              <a:buFont typeface="+mj-lt"/>
              <a:buAutoNum type="arabicPeriod"/>
              <a:defRPr/>
            </a:pPr>
            <a:r>
              <a:rPr lang="en-US" sz="2400" b="1" dirty="0" smtClean="0">
                <a:solidFill>
                  <a:prstClr val="white"/>
                </a:solidFill>
              </a:rPr>
              <a:t>Provides for the </a:t>
            </a:r>
            <a:r>
              <a:rPr lang="en-US" sz="2400" b="1" dirty="0" smtClean="0">
                <a:solidFill>
                  <a:prstClr val="white"/>
                </a:solidFill>
              </a:rPr>
              <a:t>ministry of the Holy Spirit in our lives </a:t>
            </a:r>
          </a:p>
          <a:p>
            <a:pPr marL="463550" indent="-463550">
              <a:spcBef>
                <a:spcPts val="2400"/>
              </a:spcBef>
              <a:buFont typeface="+mj-lt"/>
              <a:buAutoNum type="arabicPeriod"/>
              <a:defRPr/>
            </a:pPr>
            <a:r>
              <a:rPr lang="en-US" sz="2400" b="1" dirty="0" smtClean="0">
                <a:solidFill>
                  <a:prstClr val="white"/>
                </a:solidFill>
              </a:rPr>
              <a:t>Ensures us that we have an intercessor before the Father </a:t>
            </a:r>
            <a:endParaRPr lang="en-US" sz="2400" b="1" dirty="0" smtClean="0">
              <a:solidFill>
                <a:prstClr val="white"/>
              </a:solidFill>
            </a:endParaRPr>
          </a:p>
          <a:p>
            <a:pPr marL="463550" indent="-463550">
              <a:spcBef>
                <a:spcPts val="2400"/>
              </a:spcBef>
              <a:buFont typeface="+mj-lt"/>
              <a:buAutoNum type="arabicPeriod"/>
              <a:defRPr/>
            </a:pPr>
            <a:r>
              <a:rPr lang="en-US" sz="2400" b="1" dirty="0" smtClean="0">
                <a:solidFill>
                  <a:prstClr val="white"/>
                </a:solidFill>
              </a:rPr>
              <a:t>Inspires joy and </a:t>
            </a:r>
            <a:r>
              <a:rPr lang="en-US" sz="2400" b="1" dirty="0" smtClean="0">
                <a:solidFill>
                  <a:prstClr val="white"/>
                </a:solidFill>
              </a:rPr>
              <a:t>worship</a:t>
            </a:r>
            <a:endParaRPr lang="en-US" sz="2400" b="1" dirty="0" smtClean="0">
              <a:solidFill>
                <a:prstClr val="white"/>
              </a:solidFill>
            </a:endParaRPr>
          </a:p>
        </p:txBody>
      </p:sp>
      <p:sp>
        <p:nvSpPr>
          <p:cNvPr id="13" name="TextBox 12"/>
          <p:cNvSpPr txBox="1"/>
          <p:nvPr/>
        </p:nvSpPr>
        <p:spPr>
          <a:xfrm>
            <a:off x="2209800" y="6457890"/>
            <a:ext cx="6934200" cy="400110"/>
          </a:xfrm>
          <a:prstGeom prst="rect">
            <a:avLst/>
          </a:prstGeom>
          <a:noFill/>
        </p:spPr>
        <p:txBody>
          <a:bodyPr wrap="square" rtlCol="0">
            <a:spAutoFit/>
          </a:bodyPr>
          <a:lstStyle/>
          <a:p>
            <a:r>
              <a:rPr lang="en-US" sz="2000" b="1" dirty="0" smtClean="0">
                <a:solidFill>
                  <a:schemeClr val="bg1"/>
                </a:solidFill>
                <a:latin typeface="Bradley Hand ITC" pitchFamily="66" charset="0"/>
              </a:rPr>
              <a:t> </a:t>
            </a:r>
            <a:r>
              <a:rPr lang="en-US" sz="1600" b="1" dirty="0" smtClean="0">
                <a:solidFill>
                  <a:schemeClr val="bg1"/>
                </a:solidFill>
                <a:latin typeface="Bradley Hand ITC" pitchFamily="66" charset="0"/>
              </a:rPr>
              <a:t>What  Jesus Did Next</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		         	        </a:t>
            </a:r>
            <a:r>
              <a:rPr lang="en-US" sz="1600" b="1" dirty="0" smtClean="0">
                <a:solidFill>
                  <a:prstClr val="white"/>
                </a:solidFill>
                <a:latin typeface="Bradley Hand ITC" pitchFamily="66" charset="0"/>
              </a:rPr>
              <a:t>selections from Acts</a:t>
            </a:r>
            <a:endParaRPr lang="en-US" sz="1600" b="1" dirty="0">
              <a:solidFill>
                <a:schemeClr val="bg1"/>
              </a:solidFill>
              <a:latin typeface="Boope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slide(fromBottom)">
                                      <p:cBhvr>
                                        <p:cTn id="13" dur="1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slide(fromBottom)">
                                      <p:cBhvr>
                                        <p:cTn id="18" dur="10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slide(fromBottom)">
                                      <p:cBhvr>
                                        <p:cTn id="23" dur="10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slide(fromBottom)">
                                      <p:cBhvr>
                                        <p:cTn id="28"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317</Words>
  <Application>Microsoft Office PowerPoint</Application>
  <PresentationFormat>On-screen Show (4:3)</PresentationFormat>
  <Paragraphs>39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What the Ascension Means</vt:lpstr>
      <vt:lpstr>Slide 4</vt:lpstr>
      <vt:lpstr>Why the Ascension Matters</vt:lpstr>
    </vt:vector>
  </TitlesOfParts>
  <Company>Parker Hills Bible Fellowship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Waltz</dc:creator>
  <cp:lastModifiedBy>Joshua Waltz</cp:lastModifiedBy>
  <cp:revision>187</cp:revision>
  <dcterms:created xsi:type="dcterms:W3CDTF">2009-10-03T18:15:37Z</dcterms:created>
  <dcterms:modified xsi:type="dcterms:W3CDTF">2010-04-11T16:53:47Z</dcterms:modified>
</cp:coreProperties>
</file>