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B40DE-5C8F-4D6C-8F52-050A7F705D9B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Isosceles Triangle 6"/>
          <p:cNvSpPr/>
          <p:nvPr userDrawn="1"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 userDrawn="1"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5" name="Isosceles Triangle 4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0" y="4419600"/>
            <a:ext cx="9144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b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Bradley Hand ITC" pitchFamily="66" charset="0"/>
              </a:rPr>
              <a:t>Keeping the Faith</a:t>
            </a:r>
            <a:endParaRPr lang="en-US" sz="5400" b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Bradley Hand ITC" pitchFamily="66" charset="0"/>
              </a:rPr>
              <a:t>Luke  </a:t>
            </a:r>
            <a:r>
              <a:rPr lang="en-US" sz="4000" b="1" dirty="0" smtClean="0">
                <a:solidFill>
                  <a:schemeClr val="bg1"/>
                </a:solidFill>
                <a:latin typeface="Bradley Hand ITC" pitchFamily="66" charset="0"/>
              </a:rPr>
              <a:t>18:1-19:27</a:t>
            </a:r>
            <a:endParaRPr lang="en-US" sz="4000" b="1" dirty="0">
              <a:solidFill>
                <a:schemeClr val="bg1"/>
              </a:solidFill>
              <a:latin typeface="Boopee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31089" y="98612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entury Gothic" pitchFamily="34" charset="0"/>
              </a:rPr>
              <a:t>from the</a:t>
            </a:r>
            <a:endParaRPr lang="en-US" sz="2200" dirty="0">
              <a:latin typeface="Century Gothic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97655" y="1330404"/>
            <a:ext cx="2087110" cy="110799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7200" b="1" dirty="0" smtClean="0">
                <a:effectLst>
                  <a:outerShdw blurRad="60007" dist="200025" dir="15000000" sy="30000" kx="-1800000" algn="bl" rotWithShape="0">
                    <a:prstClr val="black">
                      <a:alpha val="55000"/>
                    </a:prstClr>
                  </a:outerShdw>
                </a:effectLst>
                <a:latin typeface="Bradley Hand ITC" pitchFamily="66" charset="0"/>
              </a:rPr>
              <a:t>Cross</a:t>
            </a:r>
            <a:endParaRPr lang="en-US" b="1" dirty="0">
              <a:effectLst>
                <a:outerShdw blurRad="60007" dist="200025" dir="15000000" sy="30000" kx="-1800000" algn="bl" rotWithShape="0">
                  <a:prstClr val="black">
                    <a:alpha val="55000"/>
                  </a:prst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91003" y="111204"/>
            <a:ext cx="3032882" cy="110799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7200" b="1" dirty="0" smtClean="0">
                <a:effectLst>
                  <a:outerShdw blurRad="60007" dist="200025" dir="15000000" sy="30000" kx="-1800000" algn="bl" rotWithShape="0">
                    <a:prstClr val="black">
                      <a:alpha val="55000"/>
                    </a:prstClr>
                  </a:outerShdw>
                </a:effectLst>
                <a:latin typeface="Bradley Hand ITC" pitchFamily="66" charset="0"/>
              </a:rPr>
              <a:t>Manger</a:t>
            </a:r>
            <a:endParaRPr lang="en-US" b="1" dirty="0">
              <a:effectLst>
                <a:outerShdw blurRad="60007" dist="200025" dir="15000000" sy="30000" kx="-1800000" algn="bl" rotWithShape="0">
                  <a:prstClr val="black">
                    <a:alpha val="55000"/>
                  </a:prst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58536" y="2473569"/>
            <a:ext cx="2391680" cy="110799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7200" b="1" dirty="0" smtClean="0">
                <a:effectLst>
                  <a:outerShdw blurRad="60007" dist="200025" dir="15000000" sy="30000" kx="-1800000" algn="bl" rotWithShape="0">
                    <a:prstClr val="black">
                      <a:alpha val="55000"/>
                    </a:prstClr>
                  </a:outerShdw>
                </a:effectLst>
                <a:latin typeface="Bradley Hand ITC" pitchFamily="66" charset="0"/>
              </a:rPr>
              <a:t>World</a:t>
            </a:r>
            <a:endParaRPr lang="en-US" b="1" dirty="0">
              <a:effectLst>
                <a:outerShdw blurRad="60007" dist="200025" dir="15000000" sy="30000" kx="-1800000" algn="bl" rotWithShape="0">
                  <a:prstClr val="black">
                    <a:alpha val="55000"/>
                  </a:prst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32978" y="1329101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entury Gothic" pitchFamily="34" charset="0"/>
              </a:rPr>
              <a:t>to the</a:t>
            </a:r>
            <a:endParaRPr lang="en-US" sz="2200" dirty="0">
              <a:latin typeface="Century Gothic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37690" y="2283177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entury Gothic" pitchFamily="34" charset="0"/>
              </a:rPr>
              <a:t>for the</a:t>
            </a:r>
            <a:endParaRPr lang="en-US" sz="2200" dirty="0">
              <a:latin typeface="Century Gothic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1289" y="0"/>
            <a:ext cx="9144000" cy="6858000"/>
          </a:xfrm>
          <a:prstGeom prst="rect">
            <a:avLst/>
          </a:prstGeom>
          <a:noFill/>
          <a:ln w="190500">
            <a:solidFill>
              <a:schemeClr val="tx1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64253"/>
            <a:ext cx="6934200" cy="126523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Counterfeit Saviors  </a:t>
            </a:r>
            <a:r>
              <a:rPr lang="en-US" sz="2200" dirty="0" smtClean="0">
                <a:solidFill>
                  <a:schemeClr val="bg1"/>
                </a:solidFill>
              </a:rPr>
              <a:t>(18:9-17</a:t>
            </a:r>
            <a:r>
              <a:rPr lang="en-US" sz="2200" dirty="0" smtClean="0">
                <a:solidFill>
                  <a:schemeClr val="bg1"/>
                </a:solidFill>
              </a:rPr>
              <a:t>) </a:t>
            </a:r>
            <a:r>
              <a:rPr lang="en-US" sz="4900" b="1" dirty="0" smtClean="0">
                <a:solidFill>
                  <a:schemeClr val="bg1"/>
                </a:solidFill>
              </a:rPr>
              <a:t/>
            </a:r>
            <a:br>
              <a:rPr lang="en-US" sz="4900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schemeClr val="bg1"/>
                </a:solidFill>
              </a:rPr>
              <a:t> The Pharisee vs. the Tax Collector and the Children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457890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Bradley Hand ITC" pitchFamily="66" charset="0"/>
              </a:rPr>
              <a:t>Keeping the Faith</a:t>
            </a:r>
            <a:r>
              <a:rPr lang="en-US" sz="1600" b="1" dirty="0" smtClean="0">
                <a:solidFill>
                  <a:prstClr val="white"/>
                </a:solidFill>
                <a:latin typeface="Bradley Hand ITC" pitchFamily="66" charset="0"/>
              </a:rPr>
              <a:t>	    		        </a:t>
            </a:r>
            <a:r>
              <a:rPr lang="en-US" sz="1600" b="1" dirty="0" smtClean="0">
                <a:solidFill>
                  <a:prstClr val="white"/>
                </a:solidFill>
                <a:latin typeface="Bradley Hand ITC" pitchFamily="66" charset="0"/>
              </a:rPr>
              <a:t> 	            Luke  18:1-19:27</a:t>
            </a:r>
            <a:endParaRPr lang="en-US" sz="16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0" name="Isosceles Triangle 9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4"/>
          <p:cNvSpPr>
            <a:spLocks noGrp="1"/>
          </p:cNvSpPr>
          <p:nvPr>
            <p:ph idx="1"/>
          </p:nvPr>
        </p:nvSpPr>
        <p:spPr>
          <a:xfrm>
            <a:off x="2362200" y="1600200"/>
            <a:ext cx="6781800" cy="4525963"/>
          </a:xfrm>
        </p:spPr>
        <p:txBody>
          <a:bodyPr>
            <a:noAutofit/>
          </a:bodyPr>
          <a:lstStyle/>
          <a:p>
            <a:pPr lvl="0">
              <a:buNone/>
              <a:defRPr/>
            </a:pPr>
            <a:endParaRPr lang="en-US" sz="1800" b="1" dirty="0" smtClean="0">
              <a:solidFill>
                <a:prstClr val="white"/>
              </a:solidFill>
            </a:endParaRPr>
          </a:p>
          <a:p>
            <a:pPr lvl="0">
              <a:buNone/>
              <a:defRPr/>
            </a:pPr>
            <a:endParaRPr lang="en-US" sz="1050" b="1" dirty="0" smtClean="0">
              <a:solidFill>
                <a:prstClr val="white"/>
              </a:solidFill>
            </a:endParaRPr>
          </a:p>
          <a:p>
            <a:pPr marL="688975" indent="-238125">
              <a:spcBef>
                <a:spcPts val="2400"/>
              </a:spcBef>
              <a:buNone/>
              <a:defRPr/>
            </a:pPr>
            <a:r>
              <a:rPr lang="en-US" sz="2800" dirty="0" smtClean="0">
                <a:solidFill>
                  <a:prstClr val="white"/>
                </a:solidFill>
              </a:rPr>
              <a:t>What makes you feel worthy/unworthy? </a:t>
            </a:r>
            <a:endParaRPr lang="en-US" sz="2800" dirty="0" smtClean="0">
              <a:solidFill>
                <a:prstClr val="white"/>
              </a:solidFill>
            </a:endParaRPr>
          </a:p>
          <a:p>
            <a:pPr marL="688975" indent="-238125">
              <a:spcBef>
                <a:spcPts val="2400"/>
              </a:spcBef>
              <a:buNone/>
              <a:defRPr/>
            </a:pPr>
            <a:r>
              <a:rPr lang="en-US" sz="2800" dirty="0" smtClean="0">
                <a:solidFill>
                  <a:prstClr val="white"/>
                </a:solidFill>
              </a:rPr>
              <a:t>What </a:t>
            </a:r>
            <a:r>
              <a:rPr lang="en-US" sz="2800" dirty="0" smtClean="0">
                <a:solidFill>
                  <a:prstClr val="white"/>
                </a:solidFill>
              </a:rPr>
              <a:t>makes you feel secure/insecure</a:t>
            </a:r>
            <a:r>
              <a:rPr lang="en-US" sz="2800" dirty="0" smtClean="0">
                <a:solidFill>
                  <a:prstClr val="white"/>
                </a:solidFill>
              </a:rPr>
              <a:t>?</a:t>
            </a:r>
          </a:p>
          <a:p>
            <a:pPr marL="688975" indent="-238125">
              <a:spcBef>
                <a:spcPts val="2400"/>
              </a:spcBef>
              <a:buNone/>
              <a:defRPr/>
            </a:pPr>
            <a:endParaRPr lang="en-US" sz="2800" dirty="0" smtClean="0">
              <a:solidFill>
                <a:prstClr val="white"/>
              </a:solidFill>
            </a:endParaRPr>
          </a:p>
          <a:p>
            <a:pPr marL="12700" indent="-12700" algn="ctr">
              <a:spcBef>
                <a:spcPts val="2400"/>
              </a:spcBef>
              <a:buNone/>
              <a:defRPr/>
            </a:pPr>
            <a:r>
              <a:rPr lang="en-US" sz="2400" b="1" i="1" dirty="0" smtClean="0">
                <a:solidFill>
                  <a:prstClr val="white"/>
                </a:solidFill>
              </a:rPr>
              <a:t>False saviors can’t save, and as soon as yours gives way, your faith is shattered.</a:t>
            </a:r>
            <a:endParaRPr lang="en-US" sz="2400" b="1" i="1" dirty="0" smtClean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2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charRg st="2" end="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40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charRg st="40" end="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78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charRg st="78" end="1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64253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Counterfeit </a:t>
            </a:r>
            <a:r>
              <a:rPr lang="en-US" b="1" dirty="0" smtClean="0">
                <a:solidFill>
                  <a:schemeClr val="bg1"/>
                </a:solidFill>
              </a:rPr>
              <a:t>Treasures </a:t>
            </a:r>
            <a:r>
              <a:rPr lang="en-US" sz="2000" dirty="0" smtClean="0">
                <a:solidFill>
                  <a:schemeClr val="bg1"/>
                </a:solidFill>
              </a:rPr>
              <a:t>(18:18-30)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The Rich Ruler vs. the Disciples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457890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Bradley Hand ITC" pitchFamily="66" charset="0"/>
              </a:rPr>
              <a:t>Keeping the Faith</a:t>
            </a:r>
            <a:r>
              <a:rPr lang="en-US" sz="1600" b="1" dirty="0" smtClean="0">
                <a:solidFill>
                  <a:prstClr val="white"/>
                </a:solidFill>
                <a:latin typeface="Bradley Hand ITC" pitchFamily="66" charset="0"/>
              </a:rPr>
              <a:t>	    		        </a:t>
            </a:r>
            <a:r>
              <a:rPr lang="en-US" sz="1600" b="1" dirty="0" smtClean="0">
                <a:solidFill>
                  <a:prstClr val="white"/>
                </a:solidFill>
                <a:latin typeface="Bradley Hand ITC" pitchFamily="66" charset="0"/>
              </a:rPr>
              <a:t> 	            Luke  18:1-19:27</a:t>
            </a:r>
            <a:endParaRPr lang="en-US" sz="16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0" name="Isosceles Triangle 9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4"/>
          <p:cNvSpPr>
            <a:spLocks noGrp="1"/>
          </p:cNvSpPr>
          <p:nvPr>
            <p:ph idx="1"/>
          </p:nvPr>
        </p:nvSpPr>
        <p:spPr>
          <a:xfrm>
            <a:off x="2362200" y="1600200"/>
            <a:ext cx="6781800" cy="4525963"/>
          </a:xfrm>
        </p:spPr>
        <p:txBody>
          <a:bodyPr>
            <a:noAutofit/>
          </a:bodyPr>
          <a:lstStyle/>
          <a:p>
            <a:pPr lvl="0">
              <a:buNone/>
              <a:defRPr/>
            </a:pPr>
            <a:endParaRPr lang="en-US" sz="1800" b="1" dirty="0" smtClean="0">
              <a:solidFill>
                <a:prstClr val="white"/>
              </a:solidFill>
            </a:endParaRPr>
          </a:p>
          <a:p>
            <a:pPr lvl="0">
              <a:buNone/>
              <a:defRPr/>
            </a:pPr>
            <a:endParaRPr lang="en-US" sz="1050" b="1" dirty="0" smtClean="0">
              <a:solidFill>
                <a:prstClr val="white"/>
              </a:solidFill>
            </a:endParaRPr>
          </a:p>
          <a:p>
            <a:pPr marL="688975" indent="-238125">
              <a:spcBef>
                <a:spcPts val="2400"/>
              </a:spcBef>
              <a:buNone/>
              <a:defRPr/>
            </a:pPr>
            <a:r>
              <a:rPr lang="en-US" sz="2800" dirty="0" smtClean="0">
                <a:solidFill>
                  <a:prstClr val="white"/>
                </a:solidFill>
              </a:rPr>
              <a:t>What makes you feel </a:t>
            </a:r>
            <a:r>
              <a:rPr lang="en-US" sz="2800" dirty="0" smtClean="0">
                <a:solidFill>
                  <a:prstClr val="white"/>
                </a:solidFill>
              </a:rPr>
              <a:t>happy/unhappy? </a:t>
            </a:r>
          </a:p>
          <a:p>
            <a:pPr marL="688975" indent="-238125">
              <a:spcBef>
                <a:spcPts val="2400"/>
              </a:spcBef>
              <a:buNone/>
              <a:defRPr/>
            </a:pPr>
            <a:r>
              <a:rPr lang="en-US" sz="2800" dirty="0" smtClean="0">
                <a:solidFill>
                  <a:prstClr val="white"/>
                </a:solidFill>
              </a:rPr>
              <a:t>What </a:t>
            </a:r>
            <a:r>
              <a:rPr lang="en-US" sz="2800" dirty="0" smtClean="0">
                <a:solidFill>
                  <a:prstClr val="white"/>
                </a:solidFill>
              </a:rPr>
              <a:t>makes </a:t>
            </a:r>
            <a:r>
              <a:rPr lang="en-US" sz="2800" dirty="0" smtClean="0">
                <a:solidFill>
                  <a:prstClr val="white"/>
                </a:solidFill>
              </a:rPr>
              <a:t>life worth living/living hell?</a:t>
            </a:r>
          </a:p>
          <a:p>
            <a:pPr marL="688975" indent="-238125">
              <a:spcBef>
                <a:spcPts val="2400"/>
              </a:spcBef>
              <a:buNone/>
              <a:defRPr/>
            </a:pPr>
            <a:endParaRPr lang="en-US" sz="2000" dirty="0" smtClean="0">
              <a:solidFill>
                <a:prstClr val="white"/>
              </a:solidFill>
            </a:endParaRPr>
          </a:p>
          <a:p>
            <a:pPr marL="12700" indent="-12700" algn="ctr">
              <a:spcBef>
                <a:spcPts val="2400"/>
              </a:spcBef>
              <a:buNone/>
              <a:defRPr/>
            </a:pPr>
            <a:r>
              <a:rPr lang="en-US" sz="2400" b="1" i="1" dirty="0" smtClean="0">
                <a:solidFill>
                  <a:prstClr val="white"/>
                </a:solidFill>
              </a:rPr>
              <a:t>False treasures never satisfy, and the more they offer, the further they draw us away </a:t>
            </a:r>
            <a:r>
              <a:rPr lang="en-US" sz="2400" b="1" i="1" dirty="0" smtClean="0">
                <a:solidFill>
                  <a:prstClr val="white"/>
                </a:solidFill>
              </a:rPr>
              <a:t>from Jesus.</a:t>
            </a:r>
            <a:endParaRPr lang="en-US" sz="2400" b="1" i="1" dirty="0" smtClean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64253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Counterfeit </a:t>
            </a:r>
            <a:r>
              <a:rPr lang="en-US" b="1" dirty="0" smtClean="0">
                <a:solidFill>
                  <a:schemeClr val="bg1"/>
                </a:solidFill>
              </a:rPr>
              <a:t>Lords  </a:t>
            </a:r>
            <a:r>
              <a:rPr lang="en-US" sz="2000" dirty="0" smtClean="0">
                <a:solidFill>
                  <a:schemeClr val="bg1"/>
                </a:solidFill>
              </a:rPr>
              <a:t>(19:1-27)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schemeClr val="bg1"/>
                </a:solidFill>
              </a:rPr>
              <a:t> </a:t>
            </a:r>
            <a:r>
              <a:rPr lang="en-US" sz="2700" dirty="0" smtClean="0">
                <a:solidFill>
                  <a:schemeClr val="bg1"/>
                </a:solidFill>
              </a:rPr>
              <a:t>Zacchaeus vs</a:t>
            </a:r>
            <a:r>
              <a:rPr lang="en-US" sz="2700" dirty="0" smtClean="0">
                <a:solidFill>
                  <a:schemeClr val="bg1"/>
                </a:solidFill>
              </a:rPr>
              <a:t>. </a:t>
            </a:r>
            <a:r>
              <a:rPr lang="en-US" sz="2700" dirty="0" smtClean="0">
                <a:solidFill>
                  <a:schemeClr val="bg1"/>
                </a:solidFill>
              </a:rPr>
              <a:t>the Nobleman’s Servants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457890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Bradley Hand ITC" pitchFamily="66" charset="0"/>
              </a:rPr>
              <a:t>Keeping the Faith</a:t>
            </a:r>
            <a:r>
              <a:rPr lang="en-US" sz="1600" b="1" dirty="0" smtClean="0">
                <a:solidFill>
                  <a:prstClr val="white"/>
                </a:solidFill>
                <a:latin typeface="Bradley Hand ITC" pitchFamily="66" charset="0"/>
              </a:rPr>
              <a:t>	    		        </a:t>
            </a:r>
            <a:r>
              <a:rPr lang="en-US" sz="1600" b="1" dirty="0" smtClean="0">
                <a:solidFill>
                  <a:prstClr val="white"/>
                </a:solidFill>
                <a:latin typeface="Bradley Hand ITC" pitchFamily="66" charset="0"/>
              </a:rPr>
              <a:t> 	            Luke  18:1-19:27</a:t>
            </a:r>
            <a:endParaRPr lang="en-US" sz="16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0" name="Isosceles Triangle 9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4"/>
          <p:cNvSpPr>
            <a:spLocks noGrp="1"/>
          </p:cNvSpPr>
          <p:nvPr>
            <p:ph idx="1"/>
          </p:nvPr>
        </p:nvSpPr>
        <p:spPr>
          <a:xfrm>
            <a:off x="2362200" y="1600200"/>
            <a:ext cx="6781800" cy="4525963"/>
          </a:xfrm>
        </p:spPr>
        <p:txBody>
          <a:bodyPr>
            <a:noAutofit/>
          </a:bodyPr>
          <a:lstStyle/>
          <a:p>
            <a:pPr lvl="0">
              <a:buNone/>
              <a:defRPr/>
            </a:pPr>
            <a:endParaRPr lang="en-US" sz="1800" b="1" dirty="0" smtClean="0">
              <a:solidFill>
                <a:prstClr val="white"/>
              </a:solidFill>
            </a:endParaRPr>
          </a:p>
          <a:p>
            <a:pPr lvl="0">
              <a:buNone/>
              <a:defRPr/>
            </a:pPr>
            <a:endParaRPr lang="en-US" sz="1050" b="1" dirty="0" smtClean="0">
              <a:solidFill>
                <a:prstClr val="white"/>
              </a:solidFill>
            </a:endParaRPr>
          </a:p>
          <a:p>
            <a:pPr marL="688975" indent="-238125">
              <a:spcBef>
                <a:spcPts val="2400"/>
              </a:spcBef>
              <a:buNone/>
              <a:defRPr/>
            </a:pPr>
            <a:r>
              <a:rPr lang="en-US" sz="2800" dirty="0" smtClean="0">
                <a:solidFill>
                  <a:prstClr val="white"/>
                </a:solidFill>
              </a:rPr>
              <a:t>Who/What controls you? </a:t>
            </a:r>
          </a:p>
          <a:p>
            <a:pPr marL="688975" indent="-238125">
              <a:spcBef>
                <a:spcPts val="2400"/>
              </a:spcBef>
              <a:buNone/>
              <a:defRPr/>
            </a:pPr>
            <a:r>
              <a:rPr lang="en-US" sz="2800" dirty="0" smtClean="0">
                <a:solidFill>
                  <a:prstClr val="white"/>
                </a:solidFill>
              </a:rPr>
              <a:t>What dominates your life, time, &amp; money?</a:t>
            </a:r>
          </a:p>
          <a:p>
            <a:pPr marL="688975" indent="-238125">
              <a:spcBef>
                <a:spcPts val="2400"/>
              </a:spcBef>
              <a:buNone/>
              <a:defRPr/>
            </a:pPr>
            <a:endParaRPr lang="en-US" sz="2000" dirty="0" smtClean="0">
              <a:solidFill>
                <a:prstClr val="white"/>
              </a:solidFill>
            </a:endParaRPr>
          </a:p>
          <a:p>
            <a:pPr marL="12700" indent="-12700" algn="ctr">
              <a:spcBef>
                <a:spcPts val="2400"/>
              </a:spcBef>
              <a:buNone/>
              <a:defRPr/>
            </a:pPr>
            <a:r>
              <a:rPr lang="en-US" sz="2400" b="1" i="1" dirty="0" smtClean="0">
                <a:solidFill>
                  <a:prstClr val="white"/>
                </a:solidFill>
              </a:rPr>
              <a:t>False lords are cruel and oppressive, and faith wilts under the crushing load they make us bear.</a:t>
            </a:r>
            <a:endParaRPr lang="en-US" sz="2400" b="1" i="1" dirty="0" smtClean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64253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Idol Smasher </a:t>
            </a:r>
            <a:r>
              <a:rPr lang="en-US" sz="2000" dirty="0" smtClean="0">
                <a:solidFill>
                  <a:schemeClr val="bg1"/>
                </a:solidFill>
              </a:rPr>
              <a:t>(18:31-43)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schemeClr val="bg1"/>
                </a:solidFill>
              </a:rPr>
              <a:t>The Disciples vs. the Blind Man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457890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Bradley Hand ITC" pitchFamily="66" charset="0"/>
              </a:rPr>
              <a:t>Keeping the Faith</a:t>
            </a:r>
            <a:r>
              <a:rPr lang="en-US" sz="1600" b="1" dirty="0" smtClean="0">
                <a:solidFill>
                  <a:prstClr val="white"/>
                </a:solidFill>
                <a:latin typeface="Bradley Hand ITC" pitchFamily="66" charset="0"/>
              </a:rPr>
              <a:t>	    		        </a:t>
            </a:r>
            <a:r>
              <a:rPr lang="en-US" sz="1600" b="1" dirty="0" smtClean="0">
                <a:solidFill>
                  <a:prstClr val="white"/>
                </a:solidFill>
                <a:latin typeface="Bradley Hand ITC" pitchFamily="66" charset="0"/>
              </a:rPr>
              <a:t> 	            Luke  18:1-19:27</a:t>
            </a:r>
            <a:endParaRPr lang="en-US" sz="16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0" name="Isosceles Triangle 9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4"/>
          <p:cNvSpPr>
            <a:spLocks noGrp="1"/>
          </p:cNvSpPr>
          <p:nvPr>
            <p:ph idx="1"/>
          </p:nvPr>
        </p:nvSpPr>
        <p:spPr>
          <a:xfrm>
            <a:off x="2362200" y="1600200"/>
            <a:ext cx="6781800" cy="4525963"/>
          </a:xfrm>
        </p:spPr>
        <p:txBody>
          <a:bodyPr>
            <a:noAutofit/>
          </a:bodyPr>
          <a:lstStyle/>
          <a:p>
            <a:pPr lvl="0">
              <a:buNone/>
              <a:defRPr/>
            </a:pPr>
            <a:endParaRPr lang="en-US" sz="1800" b="1" dirty="0" smtClean="0">
              <a:solidFill>
                <a:prstClr val="white"/>
              </a:solidFill>
            </a:endParaRPr>
          </a:p>
          <a:p>
            <a:pPr lvl="0">
              <a:buNone/>
              <a:defRPr/>
            </a:pPr>
            <a:endParaRPr lang="en-US" sz="1050" b="1" dirty="0" smtClean="0">
              <a:solidFill>
                <a:prstClr val="white"/>
              </a:solidFill>
            </a:endParaRPr>
          </a:p>
          <a:p>
            <a:pPr marL="463550" indent="-12700">
              <a:spcBef>
                <a:spcPts val="2400"/>
              </a:spcBef>
              <a:buNone/>
              <a:defRPr/>
            </a:pPr>
            <a:r>
              <a:rPr lang="en-US" sz="2800" dirty="0" smtClean="0">
                <a:solidFill>
                  <a:prstClr val="white"/>
                </a:solidFill>
              </a:rPr>
              <a:t>Only </a:t>
            </a:r>
            <a:r>
              <a:rPr lang="en-US" sz="2800" dirty="0" smtClean="0">
                <a:solidFill>
                  <a:prstClr val="white"/>
                </a:solidFill>
              </a:rPr>
              <a:t>Jesus can open your eyes to </a:t>
            </a:r>
            <a:r>
              <a:rPr lang="en-US" sz="2800" dirty="0" smtClean="0">
                <a:solidFill>
                  <a:prstClr val="white"/>
                </a:solidFill>
              </a:rPr>
              <a:t>see your idols and show </a:t>
            </a:r>
            <a:r>
              <a:rPr lang="en-US" sz="2800" dirty="0" smtClean="0">
                <a:solidFill>
                  <a:prstClr val="white"/>
                </a:solidFill>
              </a:rPr>
              <a:t>you His own </a:t>
            </a:r>
            <a:r>
              <a:rPr lang="en-US" sz="2800" dirty="0" smtClean="0">
                <a:solidFill>
                  <a:prstClr val="white"/>
                </a:solidFill>
              </a:rPr>
              <a:t>surpassing:</a:t>
            </a:r>
            <a:endParaRPr lang="en-US" sz="2800" dirty="0" smtClean="0">
              <a:solidFill>
                <a:prstClr val="white"/>
              </a:solidFill>
            </a:endParaRPr>
          </a:p>
          <a:p>
            <a:pPr marL="914400" indent="-238125">
              <a:spcBef>
                <a:spcPts val="2400"/>
              </a:spcBef>
              <a:defRPr/>
            </a:pPr>
            <a:r>
              <a:rPr lang="en-US" sz="2400" dirty="0" smtClean="0">
                <a:solidFill>
                  <a:prstClr val="white"/>
                </a:solidFill>
              </a:rPr>
              <a:t>Sufficiency to be your Savior</a:t>
            </a:r>
          </a:p>
          <a:p>
            <a:pPr marL="914400" indent="-238125">
              <a:spcBef>
                <a:spcPts val="2400"/>
              </a:spcBef>
              <a:defRPr/>
            </a:pPr>
            <a:r>
              <a:rPr lang="en-US" sz="2400" dirty="0" smtClean="0">
                <a:solidFill>
                  <a:prstClr val="white"/>
                </a:solidFill>
              </a:rPr>
              <a:t>Beauty to be your Treasure</a:t>
            </a:r>
          </a:p>
          <a:p>
            <a:pPr marL="914400" indent="-238125">
              <a:spcBef>
                <a:spcPts val="2400"/>
              </a:spcBef>
              <a:defRPr/>
            </a:pPr>
            <a:r>
              <a:rPr lang="en-US" sz="2400" dirty="0" smtClean="0">
                <a:solidFill>
                  <a:prstClr val="white"/>
                </a:solidFill>
              </a:rPr>
              <a:t>Authority to be your Lord</a:t>
            </a:r>
            <a:endParaRPr lang="en-US" sz="2400" dirty="0" smtClean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3028</TotalTime>
  <Words>179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Counterfeit Saviors  (18:9-17)   The Pharisee vs. the Tax Collector and the Children </vt:lpstr>
      <vt:lpstr>Counterfeit Treasures (18:18-30)   The Rich Ruler vs. the Disciples</vt:lpstr>
      <vt:lpstr>Counterfeit Lords  (19:1-27)   Zacchaeus vs. the Nobleman’s Servants</vt:lpstr>
      <vt:lpstr>The Idol Smasher (18:31-43)  The Disciples vs. the Blind Man</vt:lpstr>
    </vt:vector>
  </TitlesOfParts>
  <Company>Parker Hills Bible Fellowship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Joshua Waltz</dc:creator>
  <cp:lastModifiedBy>Joshua Waltz</cp:lastModifiedBy>
  <cp:revision>145</cp:revision>
  <dcterms:created xsi:type="dcterms:W3CDTF">2009-10-03T18:15:37Z</dcterms:created>
  <dcterms:modified xsi:type="dcterms:W3CDTF">2010-02-21T17:56:25Z</dcterms:modified>
</cp:coreProperties>
</file>