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5" r:id="rId3"/>
    <p:sldId id="267" r:id="rId4"/>
    <p:sldId id="270" r:id="rId5"/>
    <p:sldId id="271" r:id="rId6"/>
    <p:sldId id="272" r:id="rId7"/>
    <p:sldId id="269" r:id="rId8"/>
    <p:sldId id="273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1068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1B40DE-5C8F-4D6C-8F52-050A7F705D9B}" type="datetimeFigureOut">
              <a:rPr lang="en-US" smtClean="0"/>
              <a:pPr/>
              <a:t>1/27/2010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CC5B6C-E413-4D4B-B9BF-1F9B20A0680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1B40DE-5C8F-4D6C-8F52-050A7F705D9B}" type="datetimeFigureOut">
              <a:rPr lang="en-US" smtClean="0"/>
              <a:pPr/>
              <a:t>1/27/2010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CC5B6C-E413-4D4B-B9BF-1F9B20A0680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1B40DE-5C8F-4D6C-8F52-050A7F705D9B}" type="datetimeFigureOut">
              <a:rPr lang="en-US" smtClean="0"/>
              <a:pPr/>
              <a:t>1/27/2010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CC5B6C-E413-4D4B-B9BF-1F9B20A0680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1B40DE-5C8F-4D6C-8F52-050A7F705D9B}" type="datetimeFigureOut">
              <a:rPr lang="en-US" smtClean="0"/>
              <a:pPr/>
              <a:t>1/27/2010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CC5B6C-E413-4D4B-B9BF-1F9B20A0680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1B40DE-5C8F-4D6C-8F52-050A7F705D9B}" type="datetimeFigureOut">
              <a:rPr lang="en-US" smtClean="0"/>
              <a:pPr/>
              <a:t>1/27/2010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CC5B6C-E413-4D4B-B9BF-1F9B20A0680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1B40DE-5C8F-4D6C-8F52-050A7F705D9B}" type="datetimeFigureOut">
              <a:rPr lang="en-US" smtClean="0"/>
              <a:pPr/>
              <a:t>1/27/2010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CC5B6C-E413-4D4B-B9BF-1F9B20A0680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1B40DE-5C8F-4D6C-8F52-050A7F705D9B}" type="datetimeFigureOut">
              <a:rPr lang="en-US" smtClean="0"/>
              <a:pPr/>
              <a:t>1/27/2010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CC5B6C-E413-4D4B-B9BF-1F9B20A0680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1B40DE-5C8F-4D6C-8F52-050A7F705D9B}" type="datetimeFigureOut">
              <a:rPr lang="en-US" smtClean="0"/>
              <a:pPr/>
              <a:t>1/27/2010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CC5B6C-E413-4D4B-B9BF-1F9B20A0680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1B40DE-5C8F-4D6C-8F52-050A7F705D9B}" type="datetimeFigureOut">
              <a:rPr lang="en-US" smtClean="0"/>
              <a:pPr/>
              <a:t>1/27/2010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CC5B6C-E413-4D4B-B9BF-1F9B20A0680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1B40DE-5C8F-4D6C-8F52-050A7F705D9B}" type="datetimeFigureOut">
              <a:rPr lang="en-US" smtClean="0"/>
              <a:pPr/>
              <a:t>1/27/2010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CC5B6C-E413-4D4B-B9BF-1F9B20A0680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1B40DE-5C8F-4D6C-8F52-050A7F705D9B}" type="datetimeFigureOut">
              <a:rPr lang="en-US" smtClean="0"/>
              <a:pPr/>
              <a:t>1/27/2010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CC5B6C-E413-4D4B-B9BF-1F9B20A0680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1B40DE-5C8F-4D6C-8F52-050A7F705D9B}" type="datetimeFigureOut">
              <a:rPr lang="en-US" smtClean="0"/>
              <a:pPr/>
              <a:t>1/27/2010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CC5B6C-E413-4D4B-B9BF-1F9B20A0680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Isosceles Triangle 6"/>
          <p:cNvSpPr/>
          <p:nvPr userDrawn="1"/>
        </p:nvSpPr>
        <p:spPr>
          <a:xfrm flipV="1">
            <a:off x="0" y="-5"/>
            <a:ext cx="2667000" cy="762004"/>
          </a:xfrm>
          <a:prstGeom prst="triangle">
            <a:avLst>
              <a:gd name="adj" fmla="val 0"/>
            </a:avLst>
          </a:prstGeom>
          <a:solidFill>
            <a:srgbClr val="000000"/>
          </a:solidFill>
          <a:ln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Isosceles Triangle 7"/>
          <p:cNvSpPr/>
          <p:nvPr userDrawn="1"/>
        </p:nvSpPr>
        <p:spPr>
          <a:xfrm flipV="1">
            <a:off x="6553200" y="-5"/>
            <a:ext cx="2590800" cy="762004"/>
          </a:xfrm>
          <a:prstGeom prst="triangle">
            <a:avLst>
              <a:gd name="adj" fmla="val 100000"/>
            </a:avLst>
          </a:prstGeom>
          <a:solidFill>
            <a:srgbClr val="000000"/>
          </a:solidFill>
          <a:ln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61044"/>
          </a:xfrm>
          <a:prstGeom prst="rect">
            <a:avLst/>
          </a:prstGeom>
          <a:noFill/>
          <a:ln w="63500" cap="sq">
            <a:noFill/>
            <a:miter lim="800000"/>
            <a:headEnd/>
            <a:tailEnd/>
          </a:ln>
          <a:effectLst>
            <a:softEdge rad="63500"/>
          </a:effectLst>
        </p:spPr>
      </p:pic>
      <p:sp>
        <p:nvSpPr>
          <p:cNvPr id="5" name="Isosceles Triangle 4"/>
          <p:cNvSpPr/>
          <p:nvPr/>
        </p:nvSpPr>
        <p:spPr>
          <a:xfrm flipV="1">
            <a:off x="0" y="-5"/>
            <a:ext cx="2667000" cy="762004"/>
          </a:xfrm>
          <a:prstGeom prst="triangle">
            <a:avLst>
              <a:gd name="adj" fmla="val 0"/>
            </a:avLst>
          </a:prstGeom>
          <a:solidFill>
            <a:srgbClr val="000000"/>
          </a:solidFill>
          <a:ln>
            <a:solidFill>
              <a:srgbClr val="000000"/>
            </a:solidFill>
          </a:ln>
          <a:effectLst>
            <a:softEdge rad="63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Isosceles Triangle 5"/>
          <p:cNvSpPr/>
          <p:nvPr/>
        </p:nvSpPr>
        <p:spPr>
          <a:xfrm flipV="1">
            <a:off x="6553200" y="-5"/>
            <a:ext cx="2590800" cy="762004"/>
          </a:xfrm>
          <a:prstGeom prst="triangle">
            <a:avLst>
              <a:gd name="adj" fmla="val 100000"/>
            </a:avLst>
          </a:prstGeom>
          <a:solidFill>
            <a:srgbClr val="000000"/>
          </a:solidFill>
          <a:ln>
            <a:solidFill>
              <a:srgbClr val="000000"/>
            </a:solidFill>
          </a:ln>
          <a:effectLst>
            <a:softEdge rad="63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0" y="5119807"/>
            <a:ext cx="9144000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b="1" dirty="0" smtClean="0">
                <a:solidFill>
                  <a:schemeClr val="bg1"/>
                </a:solidFill>
                <a:latin typeface="Bradley Hand ITC" pitchFamily="66" charset="0"/>
              </a:rPr>
              <a:t>How to Get Rejected by  Jesus</a:t>
            </a:r>
          </a:p>
          <a:p>
            <a:pPr algn="ctr"/>
            <a:r>
              <a:rPr lang="en-US" sz="4400" b="1" dirty="0" smtClean="0">
                <a:solidFill>
                  <a:schemeClr val="bg1"/>
                </a:solidFill>
                <a:latin typeface="Bradley Hand ITC" pitchFamily="66" charset="0"/>
              </a:rPr>
              <a:t>Luke  14</a:t>
            </a:r>
            <a:endParaRPr lang="en-US" sz="4400" b="1" dirty="0">
              <a:solidFill>
                <a:schemeClr val="bg1"/>
              </a:solidFill>
              <a:latin typeface="Boopee" pitchFamily="2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6031089" y="98612"/>
            <a:ext cx="18288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>
                <a:latin typeface="Century Gothic" pitchFamily="34" charset="0"/>
              </a:rPr>
              <a:t>from the</a:t>
            </a:r>
            <a:endParaRPr lang="en-US" sz="2200" dirty="0">
              <a:latin typeface="Century Gothic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5897655" y="1330404"/>
            <a:ext cx="2087110" cy="1107996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spAutoFit/>
          </a:bodyPr>
          <a:lstStyle/>
          <a:p>
            <a:r>
              <a:rPr lang="en-US" sz="7200" b="1" dirty="0" smtClean="0">
                <a:effectLst>
                  <a:outerShdw blurRad="60007" dist="200025" dir="15000000" sy="30000" kx="-1800000" algn="bl" rotWithShape="0">
                    <a:prstClr val="black">
                      <a:alpha val="55000"/>
                    </a:prstClr>
                  </a:outerShdw>
                </a:effectLst>
                <a:latin typeface="Bradley Hand ITC" pitchFamily="66" charset="0"/>
              </a:rPr>
              <a:t>Cross</a:t>
            </a:r>
            <a:endParaRPr lang="en-US" b="1" dirty="0">
              <a:effectLst>
                <a:outerShdw blurRad="60007" dist="200025" dir="15000000" sy="30000" kx="-1800000" algn="bl" rotWithShape="0">
                  <a:prstClr val="black">
                    <a:alpha val="55000"/>
                  </a:prstClr>
                </a:outerShdw>
              </a:effectLst>
              <a:latin typeface="Bradley Hand ITC" pitchFamily="66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4191003" y="111204"/>
            <a:ext cx="3032882" cy="1107996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spAutoFit/>
          </a:bodyPr>
          <a:lstStyle/>
          <a:p>
            <a:r>
              <a:rPr lang="en-US" sz="7200" b="1" dirty="0" smtClean="0">
                <a:effectLst>
                  <a:outerShdw blurRad="60007" dist="200025" dir="15000000" sy="30000" kx="-1800000" algn="bl" rotWithShape="0">
                    <a:prstClr val="black">
                      <a:alpha val="55000"/>
                    </a:prstClr>
                  </a:outerShdw>
                </a:effectLst>
                <a:latin typeface="Bradley Hand ITC" pitchFamily="66" charset="0"/>
              </a:rPr>
              <a:t>Manger</a:t>
            </a:r>
            <a:endParaRPr lang="en-US" b="1" dirty="0">
              <a:effectLst>
                <a:outerShdw blurRad="60007" dist="200025" dir="15000000" sy="30000" kx="-1800000" algn="bl" rotWithShape="0">
                  <a:prstClr val="black">
                    <a:alpha val="55000"/>
                  </a:prstClr>
                </a:outerShdw>
              </a:effectLst>
              <a:latin typeface="Bradley Hand ITC" pitchFamily="66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6658536" y="2473569"/>
            <a:ext cx="2391680" cy="1107996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spAutoFit/>
          </a:bodyPr>
          <a:lstStyle/>
          <a:p>
            <a:r>
              <a:rPr lang="en-US" sz="7200" b="1" dirty="0" smtClean="0">
                <a:effectLst>
                  <a:outerShdw blurRad="60007" dist="200025" dir="15000000" sy="30000" kx="-1800000" algn="bl" rotWithShape="0">
                    <a:prstClr val="black">
                      <a:alpha val="55000"/>
                    </a:prstClr>
                  </a:outerShdw>
                </a:effectLst>
                <a:latin typeface="Bradley Hand ITC" pitchFamily="66" charset="0"/>
              </a:rPr>
              <a:t>World</a:t>
            </a:r>
            <a:endParaRPr lang="en-US" b="1" dirty="0">
              <a:effectLst>
                <a:outerShdw blurRad="60007" dist="200025" dir="15000000" sy="30000" kx="-1800000" algn="bl" rotWithShape="0">
                  <a:prstClr val="black">
                    <a:alpha val="55000"/>
                  </a:prstClr>
                </a:outerShdw>
              </a:effectLst>
              <a:latin typeface="Bradley Hand ITC" pitchFamily="66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7032978" y="1329101"/>
            <a:ext cx="18288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>
                <a:latin typeface="Century Gothic" pitchFamily="34" charset="0"/>
              </a:rPr>
              <a:t>to the</a:t>
            </a:r>
            <a:endParaRPr lang="en-US" sz="2200" dirty="0">
              <a:latin typeface="Century Gothic" pitchFamily="34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8037690" y="2283177"/>
            <a:ext cx="18288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>
                <a:latin typeface="Century Gothic" pitchFamily="34" charset="0"/>
              </a:rPr>
              <a:t>for the</a:t>
            </a:r>
            <a:endParaRPr lang="en-US" sz="2200" dirty="0">
              <a:latin typeface="Century Gothic" pitchFamily="34" charset="0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-11289" y="0"/>
            <a:ext cx="9144000" cy="6858000"/>
          </a:xfrm>
          <a:prstGeom prst="rect">
            <a:avLst/>
          </a:prstGeom>
          <a:noFill/>
          <a:ln w="190500">
            <a:solidFill>
              <a:schemeClr val="tx1"/>
            </a:solidFill>
          </a:ln>
          <a:effectLst>
            <a:softEdge rad="3175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9800" y="198120"/>
            <a:ext cx="6934200" cy="1265238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chemeClr val="bg1"/>
                </a:solidFill>
              </a:rPr>
              <a:t>Put policies above people.</a:t>
            </a:r>
            <a:br>
              <a:rPr lang="en-US" b="1" dirty="0" smtClean="0">
                <a:solidFill>
                  <a:schemeClr val="bg1"/>
                </a:solidFill>
              </a:rPr>
            </a:br>
            <a:r>
              <a:rPr lang="en-US" sz="2700" dirty="0" smtClean="0">
                <a:solidFill>
                  <a:schemeClr val="bg1"/>
                </a:solidFill>
              </a:rPr>
              <a:t>vv 1-6</a:t>
            </a:r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/>
          <a:srcRect r="54546"/>
          <a:stretch>
            <a:fillRect/>
          </a:stretch>
        </p:blipFill>
        <p:spPr bwMode="auto">
          <a:xfrm>
            <a:off x="0" y="0"/>
            <a:ext cx="2286000" cy="6861044"/>
          </a:xfrm>
          <a:prstGeom prst="rect">
            <a:avLst/>
          </a:prstGeom>
          <a:noFill/>
          <a:ln w="63500" cap="sq">
            <a:noFill/>
            <a:miter lim="800000"/>
            <a:headEnd/>
            <a:tailEnd/>
          </a:ln>
          <a:effectLst>
            <a:softEdge rad="63500"/>
          </a:effectLst>
        </p:spPr>
      </p:pic>
      <p:sp>
        <p:nvSpPr>
          <p:cNvPr id="6" name="TextBox 5"/>
          <p:cNvSpPr txBox="1"/>
          <p:nvPr/>
        </p:nvSpPr>
        <p:spPr>
          <a:xfrm>
            <a:off x="2209800" y="6396335"/>
            <a:ext cx="6934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chemeClr val="bg1"/>
                </a:solidFill>
                <a:latin typeface="Bradley Hand ITC" pitchFamily="66" charset="0"/>
              </a:rPr>
              <a:t>  </a:t>
            </a:r>
            <a:r>
              <a:rPr lang="en-US" b="1" dirty="0" smtClean="0">
                <a:solidFill>
                  <a:prstClr val="white"/>
                </a:solidFill>
                <a:latin typeface="Bradley Hand ITC" pitchFamily="66" charset="0"/>
              </a:rPr>
              <a:t>How to Get Rejected by Jesus	         		      Luke  14</a:t>
            </a:r>
            <a:endParaRPr lang="en-US" sz="2400" b="1" dirty="0">
              <a:solidFill>
                <a:schemeClr val="bg1"/>
              </a:solidFill>
              <a:latin typeface="Boopee" pitchFamily="2" charset="0"/>
            </a:endParaRPr>
          </a:p>
        </p:txBody>
      </p:sp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3" cstate="print"/>
          <a:srcRect l="14606" t="19504" r="30362" b="12984"/>
          <a:stretch>
            <a:fillRect/>
          </a:stretch>
        </p:blipFill>
        <p:spPr bwMode="auto">
          <a:xfrm>
            <a:off x="560916" y="5168900"/>
            <a:ext cx="1657350" cy="685800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  <a:effectLst/>
        </p:spPr>
      </p:pic>
      <p:pic>
        <p:nvPicPr>
          <p:cNvPr id="8" name="Picture 4"/>
          <p:cNvPicPr>
            <a:picLocks noChangeAspect="1" noChangeArrowheads="1"/>
          </p:cNvPicPr>
          <p:nvPr/>
        </p:nvPicPr>
        <p:blipFill>
          <a:blip r:embed="rId4" cstate="print"/>
          <a:srcRect l="14262" t="8260" r="29514" b="17789"/>
          <a:stretch>
            <a:fillRect/>
          </a:stretch>
        </p:blipFill>
        <p:spPr bwMode="auto">
          <a:xfrm>
            <a:off x="313267" y="5943600"/>
            <a:ext cx="1904999" cy="787139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  <a:effectLst/>
        </p:spPr>
      </p:pic>
      <p:pic>
        <p:nvPicPr>
          <p:cNvPr id="9" name="Picture 5"/>
          <p:cNvPicPr>
            <a:picLocks noChangeAspect="1" noChangeArrowheads="1"/>
          </p:cNvPicPr>
          <p:nvPr/>
        </p:nvPicPr>
        <p:blipFill>
          <a:blip r:embed="rId5" cstate="print"/>
          <a:srcRect l="12070" t="18867" r="24138"/>
          <a:stretch>
            <a:fillRect/>
          </a:stretch>
        </p:blipFill>
        <p:spPr bwMode="auto">
          <a:xfrm>
            <a:off x="76200" y="4343400"/>
            <a:ext cx="2142066" cy="736600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  <a:effectLst/>
        </p:spPr>
      </p:pic>
      <p:sp>
        <p:nvSpPr>
          <p:cNvPr id="10" name="Isosceles Triangle 9"/>
          <p:cNvSpPr/>
          <p:nvPr/>
        </p:nvSpPr>
        <p:spPr>
          <a:xfrm flipV="1">
            <a:off x="0" y="-5"/>
            <a:ext cx="2667000" cy="762004"/>
          </a:xfrm>
          <a:prstGeom prst="triangle">
            <a:avLst>
              <a:gd name="adj" fmla="val 0"/>
            </a:avLst>
          </a:prstGeom>
          <a:solidFill>
            <a:srgbClr val="000000"/>
          </a:solidFill>
          <a:ln>
            <a:solidFill>
              <a:srgbClr val="000000"/>
            </a:solidFill>
          </a:ln>
          <a:effectLst>
            <a:softEdge rad="63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Isosceles Triangle 10"/>
          <p:cNvSpPr/>
          <p:nvPr/>
        </p:nvSpPr>
        <p:spPr>
          <a:xfrm flipV="1">
            <a:off x="6553200" y="-5"/>
            <a:ext cx="2590800" cy="762004"/>
          </a:xfrm>
          <a:prstGeom prst="triangle">
            <a:avLst>
              <a:gd name="adj" fmla="val 100000"/>
            </a:avLst>
          </a:prstGeom>
          <a:solidFill>
            <a:srgbClr val="000000"/>
          </a:solidFill>
          <a:ln>
            <a:solidFill>
              <a:srgbClr val="000000"/>
            </a:solidFill>
          </a:ln>
          <a:effectLst>
            <a:softEdge rad="63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Content Placeholder 4"/>
          <p:cNvSpPr>
            <a:spLocks noGrp="1"/>
          </p:cNvSpPr>
          <p:nvPr>
            <p:ph idx="1"/>
          </p:nvPr>
        </p:nvSpPr>
        <p:spPr>
          <a:xfrm>
            <a:off x="2362200" y="1600200"/>
            <a:ext cx="6781800" cy="4525963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en-US" sz="2200" i="1" baseline="30000" dirty="0" smtClean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en-US" sz="2200" i="1" dirty="0" smtClean="0">
                <a:solidFill>
                  <a:schemeClr val="bg1"/>
                </a:solidFill>
              </a:rPr>
              <a:t>So God blessed the seventh day and made it holy, because on it God rested from all his work that he had done in creation.				          </a:t>
            </a:r>
            <a:r>
              <a:rPr lang="en-US" sz="2200" b="1" dirty="0" smtClean="0">
                <a:solidFill>
                  <a:schemeClr val="bg1"/>
                </a:solidFill>
              </a:rPr>
              <a:t>Genesis 2:3</a:t>
            </a:r>
          </a:p>
          <a:p>
            <a:pPr marL="0" indent="0">
              <a:buNone/>
            </a:pPr>
            <a:endParaRPr lang="en-US" sz="2200" b="1" dirty="0" smtClean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en-US" sz="2200" i="1" dirty="0" smtClean="0">
                <a:solidFill>
                  <a:schemeClr val="bg1"/>
                </a:solidFill>
              </a:rPr>
              <a:t>And he said to them, "The Sabbath was made for man, not man for the Sabbath.” 		            </a:t>
            </a:r>
            <a:r>
              <a:rPr lang="en-US" sz="2200" b="1" dirty="0" smtClean="0">
                <a:solidFill>
                  <a:schemeClr val="bg1"/>
                </a:solidFill>
              </a:rPr>
              <a:t>Mark 2:27 </a:t>
            </a:r>
            <a:endParaRPr lang="en-US" sz="2200" i="1" dirty="0" smtClean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en-US" sz="1800" b="1" dirty="0" smtClean="0">
              <a:solidFill>
                <a:schemeClr val="bg1"/>
              </a:solidFill>
            </a:endParaRPr>
          </a:p>
          <a:p>
            <a:pPr marL="0" indent="0" algn="ctr">
              <a:buNone/>
            </a:pPr>
            <a:endParaRPr lang="en-US" sz="1800" b="1" dirty="0" smtClean="0">
              <a:solidFill>
                <a:schemeClr val="bg1"/>
              </a:solidFill>
            </a:endParaRPr>
          </a:p>
          <a:p>
            <a:pPr marL="0" indent="0" algn="ctr">
              <a:buNone/>
            </a:pPr>
            <a:r>
              <a:rPr lang="en-US" sz="2200" b="1" dirty="0" smtClean="0">
                <a:solidFill>
                  <a:schemeClr val="bg1"/>
                </a:solidFill>
              </a:rPr>
              <a:t>Does our religious practice, our church culture, </a:t>
            </a:r>
          </a:p>
          <a:p>
            <a:pPr marL="0" indent="0" algn="ctr">
              <a:buNone/>
            </a:pPr>
            <a:r>
              <a:rPr lang="en-US" sz="2200" b="1" dirty="0" smtClean="0">
                <a:solidFill>
                  <a:schemeClr val="bg1"/>
                </a:solidFill>
              </a:rPr>
              <a:t>our way of pursuing God and His kingdom </a:t>
            </a:r>
          </a:p>
          <a:p>
            <a:pPr marL="0" indent="0" algn="ctr">
              <a:buNone/>
            </a:pPr>
            <a:r>
              <a:rPr lang="en-US" sz="2200" b="1" dirty="0" smtClean="0">
                <a:solidFill>
                  <a:schemeClr val="bg1"/>
                </a:solidFill>
              </a:rPr>
              <a:t>FREE people or does it BIND them?</a:t>
            </a:r>
            <a:endParaRPr lang="en-US" sz="22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7" dur="1000"/>
                                        <p:tgtEl>
                                          <p:spTgt spid="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0" dur="1000"/>
                                        <p:tgtEl>
                                          <p:spTgt spid="1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3" dur="1000"/>
                                        <p:tgtEl>
                                          <p:spTgt spid="1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2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9800" y="152400"/>
            <a:ext cx="6934200" cy="1265238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chemeClr val="bg1"/>
                </a:solidFill>
              </a:rPr>
              <a:t>Exalt yourself.</a:t>
            </a:r>
            <a:br>
              <a:rPr lang="en-US" b="1" dirty="0" smtClean="0">
                <a:solidFill>
                  <a:schemeClr val="bg1"/>
                </a:solidFill>
              </a:rPr>
            </a:br>
            <a:r>
              <a:rPr lang="en-US" sz="2700" dirty="0" smtClean="0">
                <a:solidFill>
                  <a:prstClr val="white"/>
                </a:solidFill>
              </a:rPr>
              <a:t> vv 7-11</a:t>
            </a:r>
            <a:endParaRPr lang="en-US" b="1" dirty="0">
              <a:solidFill>
                <a:schemeClr val="bg1"/>
              </a:solidFill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/>
          <a:srcRect r="54546"/>
          <a:stretch>
            <a:fillRect/>
          </a:stretch>
        </p:blipFill>
        <p:spPr bwMode="auto">
          <a:xfrm>
            <a:off x="0" y="0"/>
            <a:ext cx="2286000" cy="6861044"/>
          </a:xfrm>
          <a:prstGeom prst="rect">
            <a:avLst/>
          </a:prstGeom>
          <a:noFill/>
          <a:ln w="63500" cap="sq">
            <a:noFill/>
            <a:miter lim="800000"/>
            <a:headEnd/>
            <a:tailEnd/>
          </a:ln>
          <a:effectLst>
            <a:softEdge rad="63500"/>
          </a:effectLst>
        </p:spPr>
      </p:pic>
      <p:sp>
        <p:nvSpPr>
          <p:cNvPr id="6" name="TextBox 5"/>
          <p:cNvSpPr txBox="1"/>
          <p:nvPr/>
        </p:nvSpPr>
        <p:spPr>
          <a:xfrm>
            <a:off x="2209800" y="6396335"/>
            <a:ext cx="6934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chemeClr val="bg1"/>
                </a:solidFill>
                <a:latin typeface="Bradley Hand ITC" pitchFamily="66" charset="0"/>
              </a:rPr>
              <a:t>  </a:t>
            </a:r>
            <a:r>
              <a:rPr lang="en-US" b="1" dirty="0" smtClean="0">
                <a:solidFill>
                  <a:prstClr val="white"/>
                </a:solidFill>
                <a:latin typeface="Bradley Hand ITC" pitchFamily="66" charset="0"/>
              </a:rPr>
              <a:t>How to Get Rejected by Jesus	         		      Luke  14</a:t>
            </a:r>
            <a:endParaRPr lang="en-US" sz="2400" b="1" dirty="0">
              <a:solidFill>
                <a:schemeClr val="bg1"/>
              </a:solidFill>
              <a:latin typeface="Boopee" pitchFamily="2" charset="0"/>
            </a:endParaRPr>
          </a:p>
        </p:txBody>
      </p:sp>
      <p:pic>
        <p:nvPicPr>
          <p:cNvPr id="8" name="Picture 3"/>
          <p:cNvPicPr>
            <a:picLocks noChangeAspect="1" noChangeArrowheads="1"/>
          </p:cNvPicPr>
          <p:nvPr/>
        </p:nvPicPr>
        <p:blipFill>
          <a:blip r:embed="rId3" cstate="print"/>
          <a:srcRect l="14606" t="19504" r="30362" b="12984"/>
          <a:stretch>
            <a:fillRect/>
          </a:stretch>
        </p:blipFill>
        <p:spPr bwMode="auto">
          <a:xfrm>
            <a:off x="560916" y="5168900"/>
            <a:ext cx="1657350" cy="685800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  <a:effectLst/>
        </p:spPr>
      </p:pic>
      <p:pic>
        <p:nvPicPr>
          <p:cNvPr id="9" name="Picture 4"/>
          <p:cNvPicPr>
            <a:picLocks noChangeAspect="1" noChangeArrowheads="1"/>
          </p:cNvPicPr>
          <p:nvPr/>
        </p:nvPicPr>
        <p:blipFill>
          <a:blip r:embed="rId4" cstate="print"/>
          <a:srcRect l="14262" t="8260" r="29514" b="17789"/>
          <a:stretch>
            <a:fillRect/>
          </a:stretch>
        </p:blipFill>
        <p:spPr bwMode="auto">
          <a:xfrm>
            <a:off x="313267" y="5943600"/>
            <a:ext cx="1904999" cy="787139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  <a:effectLst/>
        </p:spPr>
      </p:pic>
      <p:pic>
        <p:nvPicPr>
          <p:cNvPr id="10" name="Picture 5"/>
          <p:cNvPicPr>
            <a:picLocks noChangeAspect="1" noChangeArrowheads="1"/>
          </p:cNvPicPr>
          <p:nvPr/>
        </p:nvPicPr>
        <p:blipFill>
          <a:blip r:embed="rId5" cstate="print"/>
          <a:srcRect l="12070" t="18867" r="24138"/>
          <a:stretch>
            <a:fillRect/>
          </a:stretch>
        </p:blipFill>
        <p:spPr bwMode="auto">
          <a:xfrm>
            <a:off x="76200" y="4343400"/>
            <a:ext cx="2142066" cy="736600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  <a:effectLst/>
        </p:spPr>
      </p:pic>
      <p:sp>
        <p:nvSpPr>
          <p:cNvPr id="11" name="Isosceles Triangle 10"/>
          <p:cNvSpPr/>
          <p:nvPr/>
        </p:nvSpPr>
        <p:spPr>
          <a:xfrm flipV="1">
            <a:off x="0" y="-5"/>
            <a:ext cx="2667000" cy="762004"/>
          </a:xfrm>
          <a:prstGeom prst="triangle">
            <a:avLst>
              <a:gd name="adj" fmla="val 0"/>
            </a:avLst>
          </a:prstGeom>
          <a:solidFill>
            <a:srgbClr val="000000"/>
          </a:solidFill>
          <a:ln>
            <a:solidFill>
              <a:srgbClr val="000000"/>
            </a:solidFill>
          </a:ln>
          <a:effectLst>
            <a:softEdge rad="63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Isosceles Triangle 11"/>
          <p:cNvSpPr/>
          <p:nvPr/>
        </p:nvSpPr>
        <p:spPr>
          <a:xfrm flipV="1">
            <a:off x="6553200" y="-5"/>
            <a:ext cx="2590800" cy="762004"/>
          </a:xfrm>
          <a:prstGeom prst="triangle">
            <a:avLst>
              <a:gd name="adj" fmla="val 100000"/>
            </a:avLst>
          </a:prstGeom>
          <a:solidFill>
            <a:srgbClr val="000000"/>
          </a:solidFill>
          <a:ln>
            <a:solidFill>
              <a:srgbClr val="000000"/>
            </a:solidFill>
          </a:ln>
          <a:effectLst>
            <a:softEdge rad="63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Content Placeholder 4"/>
          <p:cNvSpPr txBox="1">
            <a:spLocks/>
          </p:cNvSpPr>
          <p:nvPr/>
        </p:nvSpPr>
        <p:spPr>
          <a:xfrm>
            <a:off x="2362200" y="1371600"/>
            <a:ext cx="6781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b="1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b="1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sz="3200" b="1" dirty="0" smtClean="0">
                <a:solidFill>
                  <a:schemeClr val="bg1"/>
                </a:solidFill>
              </a:rPr>
              <a:t>Evidences of humility:</a:t>
            </a:r>
            <a:endParaRPr kumimoji="0" lang="en-US" sz="3200" b="1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688975" indent="-238125">
              <a:spcBef>
                <a:spcPts val="2400"/>
              </a:spcBef>
              <a:buFont typeface="Arial" pitchFamily="34" charset="0"/>
              <a:buChar char="•"/>
              <a:defRPr/>
            </a:pPr>
            <a:r>
              <a:rPr lang="en-US" sz="2800" dirty="0" smtClean="0">
                <a:solidFill>
                  <a:schemeClr val="bg1"/>
                </a:solidFill>
              </a:rPr>
              <a:t>Trust in God and prayerfulness</a:t>
            </a:r>
          </a:p>
          <a:p>
            <a:pPr marL="688975" indent="-238125">
              <a:spcBef>
                <a:spcPts val="2400"/>
              </a:spcBef>
              <a:buFont typeface="Arial" pitchFamily="34" charset="0"/>
              <a:buChar char="•"/>
              <a:defRPr/>
            </a:pPr>
            <a:r>
              <a:rPr kumimoji="0" lang="en-US" sz="2800" i="0" u="none" strike="noStrike" kern="1200" cap="none" spc="0" normalizeH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Joy and thankfulness</a:t>
            </a:r>
          </a:p>
          <a:p>
            <a:pPr marL="688975" indent="-238125">
              <a:spcBef>
                <a:spcPts val="2400"/>
              </a:spcBef>
              <a:buFont typeface="Arial" pitchFamily="34" charset="0"/>
              <a:buChar char="•"/>
              <a:defRPr/>
            </a:pPr>
            <a:r>
              <a:rPr lang="en-US" sz="2800" dirty="0" smtClean="0">
                <a:solidFill>
                  <a:schemeClr val="bg1"/>
                </a:solidFill>
              </a:rPr>
              <a:t>Generosity </a:t>
            </a:r>
            <a:endParaRPr kumimoji="0" lang="en-US" sz="2800" i="0" u="none" strike="noStrike" kern="1200" cap="none" spc="0" normalizeH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688975" marR="0" lvl="0" indent="-238125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tabLst/>
              <a:defRPr/>
            </a:pPr>
            <a:endParaRPr lang="en-US" sz="400" dirty="0" smtClean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3" dur="1000"/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8" dur="1000"/>
                                        <p:tgtEl>
                                          <p:spTgt spid="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3" dur="1000"/>
                                        <p:tgtEl>
                                          <p:spTgt spid="1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8" dur="1000"/>
                                        <p:tgtEl>
                                          <p:spTgt spid="1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6940" y="175260"/>
            <a:ext cx="6934200" cy="1265238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chemeClr val="bg1"/>
                </a:solidFill>
              </a:rPr>
              <a:t>Stay in your comfort zone.</a:t>
            </a:r>
            <a:br>
              <a:rPr lang="en-US" b="1" dirty="0" smtClean="0">
                <a:solidFill>
                  <a:schemeClr val="bg1"/>
                </a:solidFill>
              </a:rPr>
            </a:br>
            <a:r>
              <a:rPr lang="en-US" sz="2700" dirty="0" smtClean="0">
                <a:solidFill>
                  <a:prstClr val="white"/>
                </a:solidFill>
              </a:rPr>
              <a:t> vv 12-14</a:t>
            </a:r>
            <a:endParaRPr lang="en-US" b="1" dirty="0">
              <a:solidFill>
                <a:schemeClr val="bg1"/>
              </a:solidFill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/>
          <a:srcRect r="54546"/>
          <a:stretch>
            <a:fillRect/>
          </a:stretch>
        </p:blipFill>
        <p:spPr bwMode="auto">
          <a:xfrm>
            <a:off x="0" y="0"/>
            <a:ext cx="2286000" cy="6861044"/>
          </a:xfrm>
          <a:prstGeom prst="rect">
            <a:avLst/>
          </a:prstGeom>
          <a:noFill/>
          <a:ln w="63500" cap="sq">
            <a:noFill/>
            <a:miter lim="800000"/>
            <a:headEnd/>
            <a:tailEnd/>
          </a:ln>
          <a:effectLst>
            <a:softEdge rad="63500"/>
          </a:effectLst>
        </p:spPr>
      </p:pic>
      <p:sp>
        <p:nvSpPr>
          <p:cNvPr id="6" name="TextBox 5"/>
          <p:cNvSpPr txBox="1"/>
          <p:nvPr/>
        </p:nvSpPr>
        <p:spPr>
          <a:xfrm>
            <a:off x="2209800" y="6396335"/>
            <a:ext cx="6934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chemeClr val="bg1"/>
                </a:solidFill>
                <a:latin typeface="Bradley Hand ITC" pitchFamily="66" charset="0"/>
              </a:rPr>
              <a:t>  </a:t>
            </a:r>
            <a:r>
              <a:rPr lang="en-US" b="1" dirty="0" smtClean="0">
                <a:solidFill>
                  <a:prstClr val="white"/>
                </a:solidFill>
                <a:latin typeface="Bradley Hand ITC" pitchFamily="66" charset="0"/>
              </a:rPr>
              <a:t>How to Get Rejected by Jesus	         		      Luke  14</a:t>
            </a:r>
            <a:endParaRPr lang="en-US" sz="2400" b="1" dirty="0">
              <a:solidFill>
                <a:schemeClr val="bg1"/>
              </a:solidFill>
              <a:latin typeface="Boopee" pitchFamily="2" charset="0"/>
            </a:endParaRPr>
          </a:p>
        </p:txBody>
      </p:sp>
      <p:pic>
        <p:nvPicPr>
          <p:cNvPr id="8" name="Picture 3"/>
          <p:cNvPicPr>
            <a:picLocks noChangeAspect="1" noChangeArrowheads="1"/>
          </p:cNvPicPr>
          <p:nvPr/>
        </p:nvPicPr>
        <p:blipFill>
          <a:blip r:embed="rId3" cstate="print"/>
          <a:srcRect l="14606" t="19504" r="30362" b="12984"/>
          <a:stretch>
            <a:fillRect/>
          </a:stretch>
        </p:blipFill>
        <p:spPr bwMode="auto">
          <a:xfrm>
            <a:off x="560916" y="5168900"/>
            <a:ext cx="1657350" cy="685800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  <a:effectLst/>
        </p:spPr>
      </p:pic>
      <p:pic>
        <p:nvPicPr>
          <p:cNvPr id="9" name="Picture 4"/>
          <p:cNvPicPr>
            <a:picLocks noChangeAspect="1" noChangeArrowheads="1"/>
          </p:cNvPicPr>
          <p:nvPr/>
        </p:nvPicPr>
        <p:blipFill>
          <a:blip r:embed="rId4" cstate="print"/>
          <a:srcRect l="14262" t="8260" r="29514" b="17789"/>
          <a:stretch>
            <a:fillRect/>
          </a:stretch>
        </p:blipFill>
        <p:spPr bwMode="auto">
          <a:xfrm>
            <a:off x="313267" y="5943600"/>
            <a:ext cx="1904999" cy="787139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  <a:effectLst/>
        </p:spPr>
      </p:pic>
      <p:pic>
        <p:nvPicPr>
          <p:cNvPr id="10" name="Picture 5"/>
          <p:cNvPicPr>
            <a:picLocks noChangeAspect="1" noChangeArrowheads="1"/>
          </p:cNvPicPr>
          <p:nvPr/>
        </p:nvPicPr>
        <p:blipFill>
          <a:blip r:embed="rId5" cstate="print"/>
          <a:srcRect l="12070" t="18867" r="24138"/>
          <a:stretch>
            <a:fillRect/>
          </a:stretch>
        </p:blipFill>
        <p:spPr bwMode="auto">
          <a:xfrm>
            <a:off x="76200" y="4343400"/>
            <a:ext cx="2142066" cy="736600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  <a:effectLst/>
        </p:spPr>
      </p:pic>
      <p:sp>
        <p:nvSpPr>
          <p:cNvPr id="11" name="Isosceles Triangle 10"/>
          <p:cNvSpPr/>
          <p:nvPr/>
        </p:nvSpPr>
        <p:spPr>
          <a:xfrm flipV="1">
            <a:off x="0" y="-5"/>
            <a:ext cx="2667000" cy="762004"/>
          </a:xfrm>
          <a:prstGeom prst="triangle">
            <a:avLst>
              <a:gd name="adj" fmla="val 0"/>
            </a:avLst>
          </a:prstGeom>
          <a:solidFill>
            <a:srgbClr val="000000"/>
          </a:solidFill>
          <a:ln>
            <a:solidFill>
              <a:srgbClr val="000000"/>
            </a:solidFill>
          </a:ln>
          <a:effectLst>
            <a:softEdge rad="63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Isosceles Triangle 11"/>
          <p:cNvSpPr/>
          <p:nvPr/>
        </p:nvSpPr>
        <p:spPr>
          <a:xfrm flipV="1">
            <a:off x="6553200" y="-5"/>
            <a:ext cx="2590800" cy="762004"/>
          </a:xfrm>
          <a:prstGeom prst="triangle">
            <a:avLst>
              <a:gd name="adj" fmla="val 100000"/>
            </a:avLst>
          </a:prstGeom>
          <a:solidFill>
            <a:srgbClr val="000000"/>
          </a:solidFill>
          <a:ln>
            <a:solidFill>
              <a:srgbClr val="000000"/>
            </a:solidFill>
          </a:ln>
          <a:effectLst>
            <a:softEdge rad="63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Content Placeholder 4"/>
          <p:cNvSpPr txBox="1">
            <a:spLocks/>
          </p:cNvSpPr>
          <p:nvPr/>
        </p:nvSpPr>
        <p:spPr>
          <a:xfrm>
            <a:off x="2362200" y="1371600"/>
            <a:ext cx="6781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b="1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688975" indent="-238125">
              <a:spcBef>
                <a:spcPts val="2400"/>
              </a:spcBef>
              <a:buFont typeface="Arial" pitchFamily="34" charset="0"/>
              <a:buChar char="•"/>
              <a:defRPr/>
            </a:pPr>
            <a:r>
              <a:rPr lang="en-US" sz="2800" dirty="0" smtClean="0">
                <a:solidFill>
                  <a:schemeClr val="bg1"/>
                </a:solidFill>
              </a:rPr>
              <a:t>Serving a meal to your care group OR         to 20 homeless people</a:t>
            </a:r>
          </a:p>
          <a:p>
            <a:pPr marL="688975" indent="-238125">
              <a:spcBef>
                <a:spcPts val="2400"/>
              </a:spcBef>
              <a:buFont typeface="Arial" pitchFamily="34" charset="0"/>
              <a:buChar char="•"/>
              <a:defRPr/>
            </a:pPr>
            <a:r>
              <a:rPr lang="en-US" sz="2800" dirty="0" smtClean="0">
                <a:solidFill>
                  <a:schemeClr val="bg1"/>
                </a:solidFill>
              </a:rPr>
              <a:t>Fuming over federally funded abortion OR caring for a woman in a crisis pregnancy</a:t>
            </a:r>
          </a:p>
          <a:p>
            <a:pPr marL="688975" indent="-238125">
              <a:spcBef>
                <a:spcPts val="2400"/>
              </a:spcBef>
              <a:buFont typeface="Arial" pitchFamily="34" charset="0"/>
              <a:buChar char="•"/>
              <a:defRPr/>
            </a:pPr>
            <a:r>
              <a:rPr lang="en-US" sz="2800" dirty="0" smtClean="0">
                <a:solidFill>
                  <a:schemeClr val="bg1"/>
                </a:solidFill>
              </a:rPr>
              <a:t>Watching a news report about Haiti OR sending money</a:t>
            </a:r>
          </a:p>
          <a:p>
            <a:pPr marL="688975" indent="-238125">
              <a:spcBef>
                <a:spcPts val="2400"/>
              </a:spcBef>
              <a:buFont typeface="Arial" pitchFamily="34" charset="0"/>
              <a:buChar char="•"/>
              <a:defRPr/>
            </a:pPr>
            <a:r>
              <a:rPr lang="en-US" sz="2800" dirty="0" smtClean="0">
                <a:solidFill>
                  <a:schemeClr val="bg1"/>
                </a:solidFill>
              </a:rPr>
              <a:t>Sending money to Haiti OR                   joining the relief effort personally</a:t>
            </a:r>
          </a:p>
          <a:p>
            <a:pPr marL="688975" marR="0" lvl="0" indent="-238125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tabLst/>
              <a:defRPr/>
            </a:pPr>
            <a:endParaRPr lang="en-US" sz="400" dirty="0" smtClean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3" dur="1000"/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8" dur="1000"/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3" dur="1000"/>
                                        <p:tgtEl>
                                          <p:spTgt spid="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8" dur="1000"/>
                                        <p:tgtEl>
                                          <p:spTgt spid="1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9800" y="152400"/>
            <a:ext cx="6934200" cy="1265238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chemeClr val="bg1"/>
                </a:solidFill>
              </a:rPr>
              <a:t>Ignore His invitation.</a:t>
            </a:r>
            <a:br>
              <a:rPr lang="en-US" b="1" dirty="0" smtClean="0">
                <a:solidFill>
                  <a:schemeClr val="bg1"/>
                </a:solidFill>
              </a:rPr>
            </a:br>
            <a:r>
              <a:rPr lang="en-US" sz="2700" dirty="0" smtClean="0">
                <a:solidFill>
                  <a:prstClr val="white"/>
                </a:solidFill>
              </a:rPr>
              <a:t> vv 15-24</a:t>
            </a:r>
            <a:endParaRPr lang="en-US" b="1" dirty="0">
              <a:solidFill>
                <a:schemeClr val="bg1"/>
              </a:solidFill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/>
          <a:srcRect r="54546"/>
          <a:stretch>
            <a:fillRect/>
          </a:stretch>
        </p:blipFill>
        <p:spPr bwMode="auto">
          <a:xfrm>
            <a:off x="0" y="0"/>
            <a:ext cx="2286000" cy="6861044"/>
          </a:xfrm>
          <a:prstGeom prst="rect">
            <a:avLst/>
          </a:prstGeom>
          <a:noFill/>
          <a:ln w="63500" cap="sq">
            <a:noFill/>
            <a:miter lim="800000"/>
            <a:headEnd/>
            <a:tailEnd/>
          </a:ln>
          <a:effectLst>
            <a:softEdge rad="63500"/>
          </a:effectLst>
        </p:spPr>
      </p:pic>
      <p:sp>
        <p:nvSpPr>
          <p:cNvPr id="6" name="TextBox 5"/>
          <p:cNvSpPr txBox="1"/>
          <p:nvPr/>
        </p:nvSpPr>
        <p:spPr>
          <a:xfrm>
            <a:off x="2209800" y="6396335"/>
            <a:ext cx="6934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chemeClr val="bg1"/>
                </a:solidFill>
                <a:latin typeface="Bradley Hand ITC" pitchFamily="66" charset="0"/>
              </a:rPr>
              <a:t>  </a:t>
            </a:r>
            <a:r>
              <a:rPr lang="en-US" b="1" dirty="0" smtClean="0">
                <a:solidFill>
                  <a:prstClr val="white"/>
                </a:solidFill>
                <a:latin typeface="Bradley Hand ITC" pitchFamily="66" charset="0"/>
              </a:rPr>
              <a:t>How to Get Rejected by Jesus	         		      Luke  14</a:t>
            </a:r>
            <a:endParaRPr lang="en-US" sz="2400" b="1" dirty="0">
              <a:solidFill>
                <a:schemeClr val="bg1"/>
              </a:solidFill>
              <a:latin typeface="Boopee" pitchFamily="2" charset="0"/>
            </a:endParaRPr>
          </a:p>
        </p:txBody>
      </p:sp>
      <p:pic>
        <p:nvPicPr>
          <p:cNvPr id="8" name="Picture 3"/>
          <p:cNvPicPr>
            <a:picLocks noChangeAspect="1" noChangeArrowheads="1"/>
          </p:cNvPicPr>
          <p:nvPr/>
        </p:nvPicPr>
        <p:blipFill>
          <a:blip r:embed="rId3" cstate="print"/>
          <a:srcRect l="14606" t="19504" r="30362" b="12984"/>
          <a:stretch>
            <a:fillRect/>
          </a:stretch>
        </p:blipFill>
        <p:spPr bwMode="auto">
          <a:xfrm>
            <a:off x="560916" y="5168900"/>
            <a:ext cx="1657350" cy="685800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  <a:effectLst/>
        </p:spPr>
      </p:pic>
      <p:pic>
        <p:nvPicPr>
          <p:cNvPr id="9" name="Picture 4"/>
          <p:cNvPicPr>
            <a:picLocks noChangeAspect="1" noChangeArrowheads="1"/>
          </p:cNvPicPr>
          <p:nvPr/>
        </p:nvPicPr>
        <p:blipFill>
          <a:blip r:embed="rId4" cstate="print"/>
          <a:srcRect l="14262" t="8260" r="29514" b="17789"/>
          <a:stretch>
            <a:fillRect/>
          </a:stretch>
        </p:blipFill>
        <p:spPr bwMode="auto">
          <a:xfrm>
            <a:off x="313267" y="5943600"/>
            <a:ext cx="1904999" cy="787139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  <a:effectLst/>
        </p:spPr>
      </p:pic>
      <p:pic>
        <p:nvPicPr>
          <p:cNvPr id="10" name="Picture 5"/>
          <p:cNvPicPr>
            <a:picLocks noChangeAspect="1" noChangeArrowheads="1"/>
          </p:cNvPicPr>
          <p:nvPr/>
        </p:nvPicPr>
        <p:blipFill>
          <a:blip r:embed="rId5" cstate="print"/>
          <a:srcRect l="12070" t="18867" r="24138"/>
          <a:stretch>
            <a:fillRect/>
          </a:stretch>
        </p:blipFill>
        <p:spPr bwMode="auto">
          <a:xfrm>
            <a:off x="76200" y="4343400"/>
            <a:ext cx="2142066" cy="736600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  <a:effectLst/>
        </p:spPr>
      </p:pic>
      <p:sp>
        <p:nvSpPr>
          <p:cNvPr id="11" name="Isosceles Triangle 10"/>
          <p:cNvSpPr/>
          <p:nvPr/>
        </p:nvSpPr>
        <p:spPr>
          <a:xfrm flipV="1">
            <a:off x="0" y="-5"/>
            <a:ext cx="2667000" cy="762004"/>
          </a:xfrm>
          <a:prstGeom prst="triangle">
            <a:avLst>
              <a:gd name="adj" fmla="val 0"/>
            </a:avLst>
          </a:prstGeom>
          <a:solidFill>
            <a:srgbClr val="000000"/>
          </a:solidFill>
          <a:ln>
            <a:solidFill>
              <a:srgbClr val="000000"/>
            </a:solidFill>
          </a:ln>
          <a:effectLst>
            <a:softEdge rad="63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Isosceles Triangle 11"/>
          <p:cNvSpPr/>
          <p:nvPr/>
        </p:nvSpPr>
        <p:spPr>
          <a:xfrm flipV="1">
            <a:off x="6553200" y="-5"/>
            <a:ext cx="2590800" cy="762004"/>
          </a:xfrm>
          <a:prstGeom prst="triangle">
            <a:avLst>
              <a:gd name="adj" fmla="val 100000"/>
            </a:avLst>
          </a:prstGeom>
          <a:solidFill>
            <a:srgbClr val="000000"/>
          </a:solidFill>
          <a:ln>
            <a:solidFill>
              <a:srgbClr val="000000"/>
            </a:solidFill>
          </a:ln>
          <a:effectLst>
            <a:softEdge rad="63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Content Placeholder 4"/>
          <p:cNvSpPr txBox="1">
            <a:spLocks/>
          </p:cNvSpPr>
          <p:nvPr/>
        </p:nvSpPr>
        <p:spPr>
          <a:xfrm>
            <a:off x="2362200" y="1371600"/>
            <a:ext cx="67818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463550" indent="-238125">
              <a:buFont typeface="Arial" pitchFamily="34" charset="0"/>
              <a:buChar char="•"/>
              <a:defRPr/>
            </a:pPr>
            <a:endParaRPr lang="en-US" dirty="0" smtClean="0">
              <a:solidFill>
                <a:schemeClr val="bg1"/>
              </a:solidFill>
            </a:endParaRPr>
          </a:p>
          <a:p>
            <a:pPr marL="463550" indent="-238125">
              <a:buFont typeface="Arial" pitchFamily="34" charset="0"/>
              <a:buChar char="•"/>
              <a:defRPr/>
            </a:pPr>
            <a:r>
              <a:rPr lang="en-US" sz="2800" dirty="0" smtClean="0">
                <a:solidFill>
                  <a:schemeClr val="bg1"/>
                </a:solidFill>
              </a:rPr>
              <a:t>The sick man, the son/ox in the well </a:t>
            </a:r>
            <a:r>
              <a:rPr lang="en-US" sz="2000" dirty="0" smtClean="0">
                <a:solidFill>
                  <a:schemeClr val="bg1"/>
                </a:solidFill>
              </a:rPr>
              <a:t>(vv 3-5)</a:t>
            </a:r>
            <a:endParaRPr lang="en-US" sz="2800" dirty="0" smtClean="0">
              <a:solidFill>
                <a:schemeClr val="bg1"/>
              </a:solidFill>
            </a:endParaRPr>
          </a:p>
          <a:p>
            <a:pPr marL="463550" indent="-238125">
              <a:spcBef>
                <a:spcPts val="2400"/>
              </a:spcBef>
              <a:buFont typeface="Arial" pitchFamily="34" charset="0"/>
              <a:buChar char="•"/>
              <a:defRPr/>
            </a:pPr>
            <a:r>
              <a:rPr lang="en-US" sz="2800" dirty="0" smtClean="0">
                <a:solidFill>
                  <a:schemeClr val="bg1"/>
                </a:solidFill>
              </a:rPr>
              <a:t>The humble </a:t>
            </a:r>
            <a:r>
              <a:rPr lang="en-US" sz="2000" dirty="0" smtClean="0">
                <a:solidFill>
                  <a:schemeClr val="bg1"/>
                </a:solidFill>
              </a:rPr>
              <a:t>(v 11)</a:t>
            </a:r>
            <a:endParaRPr lang="en-US" sz="2800" dirty="0" smtClean="0">
              <a:solidFill>
                <a:schemeClr val="bg1"/>
              </a:solidFill>
            </a:endParaRPr>
          </a:p>
          <a:p>
            <a:pPr marL="463550" indent="-238125">
              <a:spcBef>
                <a:spcPts val="2400"/>
              </a:spcBef>
              <a:buFont typeface="Arial" pitchFamily="34" charset="0"/>
              <a:buChar char="•"/>
              <a:defRPr/>
            </a:pPr>
            <a:r>
              <a:rPr lang="en-US" sz="2800" dirty="0" smtClean="0">
                <a:solidFill>
                  <a:schemeClr val="bg1"/>
                </a:solidFill>
              </a:rPr>
              <a:t>The poor, crippled, lame, blind </a:t>
            </a:r>
            <a:r>
              <a:rPr lang="en-US" sz="2000" dirty="0" smtClean="0">
                <a:solidFill>
                  <a:schemeClr val="bg1"/>
                </a:solidFill>
              </a:rPr>
              <a:t>(vv 13, 21)</a:t>
            </a:r>
            <a:endParaRPr lang="en-US" sz="2800" dirty="0" smtClean="0">
              <a:solidFill>
                <a:schemeClr val="bg1"/>
              </a:solidFill>
            </a:endParaRPr>
          </a:p>
          <a:p>
            <a:pPr marL="463550" indent="-238125">
              <a:spcBef>
                <a:spcPts val="2400"/>
              </a:spcBef>
              <a:buFont typeface="Arial" pitchFamily="34" charset="0"/>
              <a:buChar char="•"/>
              <a:defRPr/>
            </a:pPr>
            <a:r>
              <a:rPr lang="en-US" sz="2800" dirty="0" smtClean="0">
                <a:solidFill>
                  <a:schemeClr val="bg1"/>
                </a:solidFill>
              </a:rPr>
              <a:t>Those hungry for the feast </a:t>
            </a:r>
            <a:r>
              <a:rPr lang="en-US" sz="2000" dirty="0" smtClean="0">
                <a:solidFill>
                  <a:schemeClr val="bg1"/>
                </a:solidFill>
              </a:rPr>
              <a:t>(vv 23-24)</a:t>
            </a:r>
            <a:endParaRPr lang="en-US" sz="2800" dirty="0" smtClean="0">
              <a:solidFill>
                <a:schemeClr val="bg1"/>
              </a:solidFill>
            </a:endParaRPr>
          </a:p>
          <a:p>
            <a:pPr marL="12700" lvl="0" indent="-12700" algn="ctr">
              <a:spcBef>
                <a:spcPts val="1200"/>
              </a:spcBef>
              <a:defRPr/>
            </a:pPr>
            <a:endParaRPr lang="en-US" sz="1050" i="1" dirty="0" smtClean="0">
              <a:solidFill>
                <a:schemeClr val="bg1"/>
              </a:solidFill>
            </a:endParaRPr>
          </a:p>
          <a:p>
            <a:pPr marL="12700" lvl="0" indent="-12700" algn="ctr">
              <a:spcBef>
                <a:spcPts val="1200"/>
              </a:spcBef>
              <a:defRPr/>
            </a:pPr>
            <a:endParaRPr lang="en-US" sz="1050" i="1" dirty="0" smtClean="0">
              <a:solidFill>
                <a:schemeClr val="bg1"/>
              </a:solidFill>
            </a:endParaRPr>
          </a:p>
          <a:p>
            <a:pPr marL="12700" lvl="0" indent="-12700" algn="ctr">
              <a:spcBef>
                <a:spcPts val="1200"/>
              </a:spcBef>
              <a:defRPr/>
            </a:pPr>
            <a:r>
              <a:rPr lang="en-US" i="1" dirty="0" smtClean="0">
                <a:solidFill>
                  <a:schemeClr val="bg1"/>
                </a:solidFill>
              </a:rPr>
              <a:t>I tell you, there will be more joy in heaven over one sinner who repents than over ninety-nine righteous persons who need no repentance.</a:t>
            </a:r>
          </a:p>
          <a:p>
            <a:pPr marL="12700" lvl="0" indent="-12700">
              <a:defRPr/>
            </a:pPr>
            <a:r>
              <a:rPr lang="en-US" sz="1600" smtClean="0">
                <a:solidFill>
                  <a:schemeClr val="bg1"/>
                </a:solidFill>
              </a:rPr>
              <a:t>							     Luke </a:t>
            </a:r>
            <a:r>
              <a:rPr lang="en-US" sz="1600" dirty="0" smtClean="0">
                <a:solidFill>
                  <a:schemeClr val="bg1"/>
                </a:solidFill>
              </a:rPr>
              <a:t>15:7</a:t>
            </a:r>
            <a:endParaRPr lang="en-US" sz="1200" dirty="0" smtClean="0">
              <a:solidFill>
                <a:schemeClr val="bg1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2347524" y="5029200"/>
            <a:ext cx="6705600" cy="914400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3" dur="500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8" dur="500"/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3" dur="500"/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8" dur="500"/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9800" y="152400"/>
            <a:ext cx="6934200" cy="1265238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chemeClr val="bg1"/>
                </a:solidFill>
              </a:rPr>
              <a:t>Surrender some.</a:t>
            </a:r>
            <a:br>
              <a:rPr lang="en-US" b="1" dirty="0" smtClean="0">
                <a:solidFill>
                  <a:schemeClr val="bg1"/>
                </a:solidFill>
              </a:rPr>
            </a:br>
            <a:r>
              <a:rPr lang="en-US" sz="2700" dirty="0" smtClean="0">
                <a:solidFill>
                  <a:prstClr val="white"/>
                </a:solidFill>
              </a:rPr>
              <a:t> vv 25-35</a:t>
            </a:r>
            <a:endParaRPr lang="en-US" b="1" dirty="0">
              <a:solidFill>
                <a:schemeClr val="bg1"/>
              </a:solidFill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/>
          <a:srcRect r="54546"/>
          <a:stretch>
            <a:fillRect/>
          </a:stretch>
        </p:blipFill>
        <p:spPr bwMode="auto">
          <a:xfrm>
            <a:off x="0" y="0"/>
            <a:ext cx="2286000" cy="6861044"/>
          </a:xfrm>
          <a:prstGeom prst="rect">
            <a:avLst/>
          </a:prstGeom>
          <a:noFill/>
          <a:ln w="63500" cap="sq">
            <a:noFill/>
            <a:miter lim="800000"/>
            <a:headEnd/>
            <a:tailEnd/>
          </a:ln>
          <a:effectLst>
            <a:softEdge rad="63500"/>
          </a:effectLst>
        </p:spPr>
      </p:pic>
      <p:sp>
        <p:nvSpPr>
          <p:cNvPr id="6" name="TextBox 5"/>
          <p:cNvSpPr txBox="1"/>
          <p:nvPr/>
        </p:nvSpPr>
        <p:spPr>
          <a:xfrm>
            <a:off x="2209800" y="6396335"/>
            <a:ext cx="6934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chemeClr val="bg1"/>
                </a:solidFill>
                <a:latin typeface="Bradley Hand ITC" pitchFamily="66" charset="0"/>
              </a:rPr>
              <a:t>  </a:t>
            </a:r>
            <a:r>
              <a:rPr lang="en-US" b="1" dirty="0" smtClean="0">
                <a:solidFill>
                  <a:prstClr val="white"/>
                </a:solidFill>
                <a:latin typeface="Bradley Hand ITC" pitchFamily="66" charset="0"/>
              </a:rPr>
              <a:t>How to Get Rejected by Jesus	         		      Luke  14</a:t>
            </a:r>
            <a:endParaRPr lang="en-US" sz="2400" b="1" dirty="0">
              <a:solidFill>
                <a:schemeClr val="bg1"/>
              </a:solidFill>
              <a:latin typeface="Boopee" pitchFamily="2" charset="0"/>
            </a:endParaRPr>
          </a:p>
        </p:txBody>
      </p:sp>
      <p:pic>
        <p:nvPicPr>
          <p:cNvPr id="8" name="Picture 3"/>
          <p:cNvPicPr>
            <a:picLocks noChangeAspect="1" noChangeArrowheads="1"/>
          </p:cNvPicPr>
          <p:nvPr/>
        </p:nvPicPr>
        <p:blipFill>
          <a:blip r:embed="rId3" cstate="print"/>
          <a:srcRect l="14606" t="19504" r="30362" b="12984"/>
          <a:stretch>
            <a:fillRect/>
          </a:stretch>
        </p:blipFill>
        <p:spPr bwMode="auto">
          <a:xfrm>
            <a:off x="560916" y="5168900"/>
            <a:ext cx="1657350" cy="685800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  <a:effectLst/>
        </p:spPr>
      </p:pic>
      <p:pic>
        <p:nvPicPr>
          <p:cNvPr id="9" name="Picture 4"/>
          <p:cNvPicPr>
            <a:picLocks noChangeAspect="1" noChangeArrowheads="1"/>
          </p:cNvPicPr>
          <p:nvPr/>
        </p:nvPicPr>
        <p:blipFill>
          <a:blip r:embed="rId4" cstate="print"/>
          <a:srcRect l="14262" t="8260" r="29514" b="17789"/>
          <a:stretch>
            <a:fillRect/>
          </a:stretch>
        </p:blipFill>
        <p:spPr bwMode="auto">
          <a:xfrm>
            <a:off x="313267" y="5943600"/>
            <a:ext cx="1904999" cy="787139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  <a:effectLst/>
        </p:spPr>
      </p:pic>
      <p:pic>
        <p:nvPicPr>
          <p:cNvPr id="10" name="Picture 5"/>
          <p:cNvPicPr>
            <a:picLocks noChangeAspect="1" noChangeArrowheads="1"/>
          </p:cNvPicPr>
          <p:nvPr/>
        </p:nvPicPr>
        <p:blipFill>
          <a:blip r:embed="rId5" cstate="print"/>
          <a:srcRect l="12070" t="18867" r="24138"/>
          <a:stretch>
            <a:fillRect/>
          </a:stretch>
        </p:blipFill>
        <p:spPr bwMode="auto">
          <a:xfrm>
            <a:off x="76200" y="4343400"/>
            <a:ext cx="2142066" cy="736600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  <a:effectLst/>
        </p:spPr>
      </p:pic>
      <p:sp>
        <p:nvSpPr>
          <p:cNvPr id="11" name="Isosceles Triangle 10"/>
          <p:cNvSpPr/>
          <p:nvPr/>
        </p:nvSpPr>
        <p:spPr>
          <a:xfrm flipV="1">
            <a:off x="0" y="-5"/>
            <a:ext cx="2667000" cy="762004"/>
          </a:xfrm>
          <a:prstGeom prst="triangle">
            <a:avLst>
              <a:gd name="adj" fmla="val 0"/>
            </a:avLst>
          </a:prstGeom>
          <a:solidFill>
            <a:srgbClr val="000000"/>
          </a:solidFill>
          <a:ln>
            <a:solidFill>
              <a:srgbClr val="000000"/>
            </a:solidFill>
          </a:ln>
          <a:effectLst>
            <a:softEdge rad="63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Isosceles Triangle 11"/>
          <p:cNvSpPr/>
          <p:nvPr/>
        </p:nvSpPr>
        <p:spPr>
          <a:xfrm flipV="1">
            <a:off x="6553200" y="-5"/>
            <a:ext cx="2590800" cy="762004"/>
          </a:xfrm>
          <a:prstGeom prst="triangle">
            <a:avLst>
              <a:gd name="adj" fmla="val 100000"/>
            </a:avLst>
          </a:prstGeom>
          <a:solidFill>
            <a:srgbClr val="000000"/>
          </a:solidFill>
          <a:ln>
            <a:solidFill>
              <a:srgbClr val="000000"/>
            </a:solidFill>
          </a:ln>
          <a:effectLst>
            <a:softEdge rad="63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Content Placeholder 4"/>
          <p:cNvSpPr txBox="1">
            <a:spLocks/>
          </p:cNvSpPr>
          <p:nvPr/>
        </p:nvSpPr>
        <p:spPr>
          <a:xfrm>
            <a:off x="2362200" y="1371600"/>
            <a:ext cx="6781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3200" b="1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965200" indent="-514350">
              <a:spcBef>
                <a:spcPts val="2400"/>
              </a:spcBef>
              <a:buFont typeface="+mj-lt"/>
              <a:buAutoNum type="arabicPeriod"/>
              <a:defRPr/>
            </a:pPr>
            <a:r>
              <a:rPr lang="en-US" sz="2800" dirty="0" smtClean="0">
                <a:solidFill>
                  <a:schemeClr val="bg1"/>
                </a:solidFill>
              </a:rPr>
              <a:t>Love Jesus incomparably more than anyone/-thing else.  </a:t>
            </a:r>
            <a:r>
              <a:rPr lang="en-US" sz="2000" dirty="0" smtClean="0">
                <a:solidFill>
                  <a:schemeClr val="bg1"/>
                </a:solidFill>
              </a:rPr>
              <a:t>(v 26)</a:t>
            </a:r>
            <a:endParaRPr lang="en-US" sz="2800" dirty="0" smtClean="0">
              <a:solidFill>
                <a:schemeClr val="bg1"/>
              </a:solidFill>
            </a:endParaRPr>
          </a:p>
          <a:p>
            <a:pPr marL="965200" indent="-514350">
              <a:spcBef>
                <a:spcPts val="2400"/>
              </a:spcBef>
              <a:buFont typeface="+mj-lt"/>
              <a:buAutoNum type="arabicPeriod"/>
              <a:defRPr/>
            </a:pPr>
            <a:r>
              <a:rPr lang="en-US" sz="2800" dirty="0" smtClean="0">
                <a:solidFill>
                  <a:schemeClr val="bg1"/>
                </a:solidFill>
              </a:rPr>
              <a:t>Bear your cross and follow Jesus.  </a:t>
            </a:r>
            <a:r>
              <a:rPr lang="en-US" sz="2000" dirty="0" smtClean="0">
                <a:solidFill>
                  <a:schemeClr val="bg1"/>
                </a:solidFill>
              </a:rPr>
              <a:t>(v 27)</a:t>
            </a:r>
            <a:endParaRPr lang="en-US" sz="2800" dirty="0" smtClean="0">
              <a:solidFill>
                <a:schemeClr val="bg1"/>
              </a:solidFill>
            </a:endParaRPr>
          </a:p>
          <a:p>
            <a:pPr marL="965200" indent="-514350">
              <a:spcBef>
                <a:spcPts val="2400"/>
              </a:spcBef>
              <a:buFont typeface="+mj-lt"/>
              <a:buAutoNum type="arabicPeriod"/>
              <a:defRPr/>
            </a:pPr>
            <a:r>
              <a:rPr lang="en-US" sz="2800" dirty="0" smtClean="0">
                <a:solidFill>
                  <a:schemeClr val="bg1"/>
                </a:solidFill>
              </a:rPr>
              <a:t>Renounce everything. </a:t>
            </a:r>
            <a:r>
              <a:rPr lang="en-US" sz="2000" dirty="0" smtClean="0">
                <a:solidFill>
                  <a:schemeClr val="bg1"/>
                </a:solidFill>
              </a:rPr>
              <a:t>(v 33)</a:t>
            </a:r>
            <a:endParaRPr lang="en-US" sz="2800" dirty="0" smtClean="0">
              <a:solidFill>
                <a:schemeClr val="bg1"/>
              </a:solidFill>
            </a:endParaRPr>
          </a:p>
          <a:p>
            <a:pPr marL="688975" marR="0" lvl="0" indent="-238125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tabLst/>
              <a:defRPr/>
            </a:pPr>
            <a:endParaRPr lang="en-US" sz="400" dirty="0" smtClean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3" dur="1000"/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8" dur="1000"/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3" dur="1000"/>
                                        <p:tgtEl>
                                          <p:spTgt spid="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9800" y="152400"/>
            <a:ext cx="6934200" cy="1265238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chemeClr val="bg1"/>
                </a:solidFill>
              </a:rPr>
              <a:t>Surrender some.</a:t>
            </a:r>
            <a:br>
              <a:rPr lang="en-US" b="1" dirty="0" smtClean="0">
                <a:solidFill>
                  <a:schemeClr val="bg1"/>
                </a:solidFill>
              </a:rPr>
            </a:br>
            <a:r>
              <a:rPr lang="en-US" sz="2700" dirty="0" smtClean="0">
                <a:solidFill>
                  <a:prstClr val="white"/>
                </a:solidFill>
              </a:rPr>
              <a:t> vv 25-35</a:t>
            </a:r>
            <a:endParaRPr lang="en-US" b="1" dirty="0">
              <a:solidFill>
                <a:schemeClr val="bg1"/>
              </a:solidFill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/>
          <a:srcRect r="54546"/>
          <a:stretch>
            <a:fillRect/>
          </a:stretch>
        </p:blipFill>
        <p:spPr bwMode="auto">
          <a:xfrm>
            <a:off x="0" y="0"/>
            <a:ext cx="2286000" cy="6861044"/>
          </a:xfrm>
          <a:prstGeom prst="rect">
            <a:avLst/>
          </a:prstGeom>
          <a:noFill/>
          <a:ln w="63500" cap="sq">
            <a:noFill/>
            <a:miter lim="800000"/>
            <a:headEnd/>
            <a:tailEnd/>
          </a:ln>
          <a:effectLst>
            <a:softEdge rad="63500"/>
          </a:effectLst>
        </p:spPr>
      </p:pic>
      <p:sp>
        <p:nvSpPr>
          <p:cNvPr id="6" name="TextBox 5"/>
          <p:cNvSpPr txBox="1"/>
          <p:nvPr/>
        </p:nvSpPr>
        <p:spPr>
          <a:xfrm>
            <a:off x="2209800" y="6396335"/>
            <a:ext cx="6934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chemeClr val="bg1"/>
                </a:solidFill>
                <a:latin typeface="Bradley Hand ITC" pitchFamily="66" charset="0"/>
              </a:rPr>
              <a:t>  </a:t>
            </a:r>
            <a:r>
              <a:rPr lang="en-US" b="1" dirty="0" smtClean="0">
                <a:solidFill>
                  <a:prstClr val="white"/>
                </a:solidFill>
                <a:latin typeface="Bradley Hand ITC" pitchFamily="66" charset="0"/>
              </a:rPr>
              <a:t>How to Get Rejected by Jesus	         		      Luke  14</a:t>
            </a:r>
            <a:endParaRPr lang="en-US" sz="2400" b="1" dirty="0">
              <a:solidFill>
                <a:schemeClr val="bg1"/>
              </a:solidFill>
              <a:latin typeface="Boopee" pitchFamily="2" charset="0"/>
            </a:endParaRPr>
          </a:p>
        </p:txBody>
      </p:sp>
      <p:pic>
        <p:nvPicPr>
          <p:cNvPr id="8" name="Picture 3"/>
          <p:cNvPicPr>
            <a:picLocks noChangeAspect="1" noChangeArrowheads="1"/>
          </p:cNvPicPr>
          <p:nvPr/>
        </p:nvPicPr>
        <p:blipFill>
          <a:blip r:embed="rId3" cstate="print"/>
          <a:srcRect l="14606" t="19504" r="30362" b="12984"/>
          <a:stretch>
            <a:fillRect/>
          </a:stretch>
        </p:blipFill>
        <p:spPr bwMode="auto">
          <a:xfrm>
            <a:off x="560916" y="5168900"/>
            <a:ext cx="1657350" cy="685800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  <a:effectLst/>
        </p:spPr>
      </p:pic>
      <p:pic>
        <p:nvPicPr>
          <p:cNvPr id="9" name="Picture 4"/>
          <p:cNvPicPr>
            <a:picLocks noChangeAspect="1" noChangeArrowheads="1"/>
          </p:cNvPicPr>
          <p:nvPr/>
        </p:nvPicPr>
        <p:blipFill>
          <a:blip r:embed="rId4" cstate="print"/>
          <a:srcRect l="14262" t="8260" r="29514" b="17789"/>
          <a:stretch>
            <a:fillRect/>
          </a:stretch>
        </p:blipFill>
        <p:spPr bwMode="auto">
          <a:xfrm>
            <a:off x="313267" y="5943600"/>
            <a:ext cx="1904999" cy="787139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  <a:effectLst/>
        </p:spPr>
      </p:pic>
      <p:pic>
        <p:nvPicPr>
          <p:cNvPr id="10" name="Picture 5"/>
          <p:cNvPicPr>
            <a:picLocks noChangeAspect="1" noChangeArrowheads="1"/>
          </p:cNvPicPr>
          <p:nvPr/>
        </p:nvPicPr>
        <p:blipFill>
          <a:blip r:embed="rId5" cstate="print"/>
          <a:srcRect l="12070" t="18867" r="24138"/>
          <a:stretch>
            <a:fillRect/>
          </a:stretch>
        </p:blipFill>
        <p:spPr bwMode="auto">
          <a:xfrm>
            <a:off x="76200" y="4343400"/>
            <a:ext cx="2142066" cy="736600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  <a:effectLst/>
        </p:spPr>
      </p:pic>
      <p:sp>
        <p:nvSpPr>
          <p:cNvPr id="11" name="Isosceles Triangle 10"/>
          <p:cNvSpPr/>
          <p:nvPr/>
        </p:nvSpPr>
        <p:spPr>
          <a:xfrm flipV="1">
            <a:off x="0" y="-5"/>
            <a:ext cx="2667000" cy="762004"/>
          </a:xfrm>
          <a:prstGeom prst="triangle">
            <a:avLst>
              <a:gd name="adj" fmla="val 0"/>
            </a:avLst>
          </a:prstGeom>
          <a:solidFill>
            <a:srgbClr val="000000"/>
          </a:solidFill>
          <a:ln>
            <a:solidFill>
              <a:srgbClr val="000000"/>
            </a:solidFill>
          </a:ln>
          <a:effectLst>
            <a:softEdge rad="63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Isosceles Triangle 11"/>
          <p:cNvSpPr/>
          <p:nvPr/>
        </p:nvSpPr>
        <p:spPr>
          <a:xfrm flipV="1">
            <a:off x="6553200" y="-5"/>
            <a:ext cx="2590800" cy="762004"/>
          </a:xfrm>
          <a:prstGeom prst="triangle">
            <a:avLst>
              <a:gd name="adj" fmla="val 100000"/>
            </a:avLst>
          </a:prstGeom>
          <a:solidFill>
            <a:srgbClr val="000000"/>
          </a:solidFill>
          <a:ln>
            <a:solidFill>
              <a:srgbClr val="000000"/>
            </a:solidFill>
          </a:ln>
          <a:effectLst>
            <a:softEdge rad="63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2429934" y="1763889"/>
            <a:ext cx="6485466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>
                <a:solidFill>
                  <a:schemeClr val="bg1"/>
                </a:solidFill>
              </a:rPr>
              <a:t>“I have now to ask, whether you </a:t>
            </a:r>
          </a:p>
          <a:p>
            <a:r>
              <a:rPr lang="en-US" sz="2400" dirty="0" smtClean="0">
                <a:solidFill>
                  <a:schemeClr val="bg1"/>
                </a:solidFill>
              </a:rPr>
              <a:t>can consent to part with your </a:t>
            </a:r>
          </a:p>
          <a:p>
            <a:r>
              <a:rPr lang="en-US" sz="2400" dirty="0" smtClean="0">
                <a:solidFill>
                  <a:schemeClr val="bg1"/>
                </a:solidFill>
              </a:rPr>
              <a:t>daughter early next spring, to </a:t>
            </a:r>
          </a:p>
          <a:p>
            <a:r>
              <a:rPr lang="en-US" sz="2400" dirty="0" smtClean="0">
                <a:solidFill>
                  <a:schemeClr val="bg1"/>
                </a:solidFill>
              </a:rPr>
              <a:t>see her no more in this world; </a:t>
            </a:r>
          </a:p>
          <a:p>
            <a:r>
              <a:rPr lang="en-US" sz="2400" dirty="0" smtClean="0">
                <a:solidFill>
                  <a:schemeClr val="bg1"/>
                </a:solidFill>
              </a:rPr>
              <a:t>whether you can consent to her </a:t>
            </a:r>
          </a:p>
          <a:p>
            <a:r>
              <a:rPr lang="en-US" sz="2400" dirty="0" smtClean="0">
                <a:solidFill>
                  <a:schemeClr val="bg1"/>
                </a:solidFill>
              </a:rPr>
              <a:t>departure, and her subjection </a:t>
            </a:r>
          </a:p>
          <a:p>
            <a:r>
              <a:rPr lang="en-US" sz="2400" dirty="0" smtClean="0">
                <a:solidFill>
                  <a:schemeClr val="bg1"/>
                </a:solidFill>
              </a:rPr>
              <a:t>to the hardships and sufferings of missionary life; whether you can consent to her exposure to the dangers of the ocean, to the fatal influence of the southern climate of India; to every kind of want and distress; to degradation, insult, persecution, and perhaps a violent death. </a:t>
            </a:r>
            <a:endParaRPr lang="en-US" i="1" dirty="0" smtClean="0">
              <a:solidFill>
                <a:schemeClr val="bg1"/>
              </a:solidFill>
            </a:endParaRPr>
          </a:p>
        </p:txBody>
      </p:sp>
      <p:pic>
        <p:nvPicPr>
          <p:cNvPr id="2049" name="Picture 1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674556" y="1035753"/>
            <a:ext cx="2266950" cy="2857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softEdge rad="63500"/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0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0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20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9800" y="152400"/>
            <a:ext cx="6934200" cy="1265238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chemeClr val="bg1"/>
                </a:solidFill>
              </a:rPr>
              <a:t>Surrender some.</a:t>
            </a:r>
            <a:br>
              <a:rPr lang="en-US" b="1" dirty="0" smtClean="0">
                <a:solidFill>
                  <a:schemeClr val="bg1"/>
                </a:solidFill>
              </a:rPr>
            </a:br>
            <a:r>
              <a:rPr lang="en-US" sz="2700" dirty="0" smtClean="0">
                <a:solidFill>
                  <a:prstClr val="white"/>
                </a:solidFill>
              </a:rPr>
              <a:t> vv 25-35</a:t>
            </a:r>
            <a:endParaRPr lang="en-US" b="1" dirty="0">
              <a:solidFill>
                <a:schemeClr val="bg1"/>
              </a:solidFill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/>
          <a:srcRect r="54546"/>
          <a:stretch>
            <a:fillRect/>
          </a:stretch>
        </p:blipFill>
        <p:spPr bwMode="auto">
          <a:xfrm>
            <a:off x="0" y="0"/>
            <a:ext cx="2286000" cy="6861044"/>
          </a:xfrm>
          <a:prstGeom prst="rect">
            <a:avLst/>
          </a:prstGeom>
          <a:noFill/>
          <a:ln w="63500" cap="sq">
            <a:noFill/>
            <a:miter lim="800000"/>
            <a:headEnd/>
            <a:tailEnd/>
          </a:ln>
          <a:effectLst>
            <a:softEdge rad="63500"/>
          </a:effectLst>
        </p:spPr>
      </p:pic>
      <p:sp>
        <p:nvSpPr>
          <p:cNvPr id="6" name="TextBox 5"/>
          <p:cNvSpPr txBox="1"/>
          <p:nvPr/>
        </p:nvSpPr>
        <p:spPr>
          <a:xfrm>
            <a:off x="2209800" y="6396335"/>
            <a:ext cx="6934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chemeClr val="bg1"/>
                </a:solidFill>
                <a:latin typeface="Bradley Hand ITC" pitchFamily="66" charset="0"/>
              </a:rPr>
              <a:t>  </a:t>
            </a:r>
            <a:r>
              <a:rPr lang="en-US" b="1" dirty="0" smtClean="0">
                <a:solidFill>
                  <a:prstClr val="white"/>
                </a:solidFill>
                <a:latin typeface="Bradley Hand ITC" pitchFamily="66" charset="0"/>
              </a:rPr>
              <a:t>How to Get Rejected by Jesus	         		      Luke  14</a:t>
            </a:r>
            <a:endParaRPr lang="en-US" sz="2400" b="1" dirty="0">
              <a:solidFill>
                <a:schemeClr val="bg1"/>
              </a:solidFill>
              <a:latin typeface="Boopee" pitchFamily="2" charset="0"/>
            </a:endParaRPr>
          </a:p>
        </p:txBody>
      </p:sp>
      <p:pic>
        <p:nvPicPr>
          <p:cNvPr id="8" name="Picture 3"/>
          <p:cNvPicPr>
            <a:picLocks noChangeAspect="1" noChangeArrowheads="1"/>
          </p:cNvPicPr>
          <p:nvPr/>
        </p:nvPicPr>
        <p:blipFill>
          <a:blip r:embed="rId3" cstate="print"/>
          <a:srcRect l="14606" t="19504" r="30362" b="12984"/>
          <a:stretch>
            <a:fillRect/>
          </a:stretch>
        </p:blipFill>
        <p:spPr bwMode="auto">
          <a:xfrm>
            <a:off x="560916" y="5168900"/>
            <a:ext cx="1657350" cy="685800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  <a:effectLst/>
        </p:spPr>
      </p:pic>
      <p:pic>
        <p:nvPicPr>
          <p:cNvPr id="9" name="Picture 4"/>
          <p:cNvPicPr>
            <a:picLocks noChangeAspect="1" noChangeArrowheads="1"/>
          </p:cNvPicPr>
          <p:nvPr/>
        </p:nvPicPr>
        <p:blipFill>
          <a:blip r:embed="rId4" cstate="print"/>
          <a:srcRect l="14262" t="8260" r="29514" b="17789"/>
          <a:stretch>
            <a:fillRect/>
          </a:stretch>
        </p:blipFill>
        <p:spPr bwMode="auto">
          <a:xfrm>
            <a:off x="313267" y="5943600"/>
            <a:ext cx="1904999" cy="787139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  <a:effectLst/>
        </p:spPr>
      </p:pic>
      <p:pic>
        <p:nvPicPr>
          <p:cNvPr id="10" name="Picture 5"/>
          <p:cNvPicPr>
            <a:picLocks noChangeAspect="1" noChangeArrowheads="1"/>
          </p:cNvPicPr>
          <p:nvPr/>
        </p:nvPicPr>
        <p:blipFill>
          <a:blip r:embed="rId5" cstate="print"/>
          <a:srcRect l="12070" t="18867" r="24138"/>
          <a:stretch>
            <a:fillRect/>
          </a:stretch>
        </p:blipFill>
        <p:spPr bwMode="auto">
          <a:xfrm>
            <a:off x="76200" y="4343400"/>
            <a:ext cx="2142066" cy="736600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  <a:effectLst/>
        </p:spPr>
      </p:pic>
      <p:sp>
        <p:nvSpPr>
          <p:cNvPr id="11" name="Isosceles Triangle 10"/>
          <p:cNvSpPr/>
          <p:nvPr/>
        </p:nvSpPr>
        <p:spPr>
          <a:xfrm flipV="1">
            <a:off x="0" y="-5"/>
            <a:ext cx="2667000" cy="762004"/>
          </a:xfrm>
          <a:prstGeom prst="triangle">
            <a:avLst>
              <a:gd name="adj" fmla="val 0"/>
            </a:avLst>
          </a:prstGeom>
          <a:solidFill>
            <a:srgbClr val="000000"/>
          </a:solidFill>
          <a:ln>
            <a:solidFill>
              <a:srgbClr val="000000"/>
            </a:solidFill>
          </a:ln>
          <a:effectLst>
            <a:softEdge rad="63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Isosceles Triangle 11"/>
          <p:cNvSpPr/>
          <p:nvPr/>
        </p:nvSpPr>
        <p:spPr>
          <a:xfrm flipV="1">
            <a:off x="6553200" y="-5"/>
            <a:ext cx="2590800" cy="762004"/>
          </a:xfrm>
          <a:prstGeom prst="triangle">
            <a:avLst>
              <a:gd name="adj" fmla="val 100000"/>
            </a:avLst>
          </a:prstGeom>
          <a:solidFill>
            <a:srgbClr val="000000"/>
          </a:solidFill>
          <a:ln>
            <a:solidFill>
              <a:srgbClr val="000000"/>
            </a:solidFill>
          </a:ln>
          <a:effectLst>
            <a:softEdge rad="63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2429934" y="1766712"/>
            <a:ext cx="6485466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>
                <a:solidFill>
                  <a:schemeClr val="bg1"/>
                </a:solidFill>
              </a:rPr>
              <a:t>“…Can you consent to all this, </a:t>
            </a:r>
          </a:p>
          <a:p>
            <a:r>
              <a:rPr lang="en-US" sz="2400" dirty="0" smtClean="0">
                <a:solidFill>
                  <a:schemeClr val="bg1"/>
                </a:solidFill>
              </a:rPr>
              <a:t>for the sake </a:t>
            </a:r>
            <a:r>
              <a:rPr lang="en-US" sz="2400" smtClean="0">
                <a:solidFill>
                  <a:schemeClr val="bg1"/>
                </a:solidFill>
              </a:rPr>
              <a:t>of </a:t>
            </a:r>
            <a:r>
              <a:rPr lang="en-US" sz="2400" smtClean="0">
                <a:solidFill>
                  <a:schemeClr val="bg1"/>
                </a:solidFill>
              </a:rPr>
              <a:t>h</a:t>
            </a:r>
            <a:r>
              <a:rPr lang="en-US" sz="2400" smtClean="0">
                <a:solidFill>
                  <a:schemeClr val="bg1"/>
                </a:solidFill>
              </a:rPr>
              <a:t>im </a:t>
            </a:r>
            <a:r>
              <a:rPr lang="en-US" sz="2400" dirty="0" smtClean="0">
                <a:solidFill>
                  <a:schemeClr val="bg1"/>
                </a:solidFill>
              </a:rPr>
              <a:t>who </a:t>
            </a:r>
            <a:r>
              <a:rPr lang="en-US" sz="2400" smtClean="0">
                <a:solidFill>
                  <a:schemeClr val="bg1"/>
                </a:solidFill>
              </a:rPr>
              <a:t>left </a:t>
            </a:r>
            <a:r>
              <a:rPr lang="en-US" sz="2400" smtClean="0">
                <a:solidFill>
                  <a:schemeClr val="bg1"/>
                </a:solidFill>
              </a:rPr>
              <a:t>his </a:t>
            </a:r>
            <a:endParaRPr lang="en-US" sz="2400" dirty="0" smtClean="0">
              <a:solidFill>
                <a:schemeClr val="bg1"/>
              </a:solidFill>
            </a:endParaRPr>
          </a:p>
          <a:p>
            <a:r>
              <a:rPr lang="en-US" sz="2400" dirty="0" smtClean="0">
                <a:solidFill>
                  <a:schemeClr val="bg1"/>
                </a:solidFill>
              </a:rPr>
              <a:t>heavenly home, and died for her </a:t>
            </a:r>
          </a:p>
          <a:p>
            <a:r>
              <a:rPr lang="en-US" sz="2400" dirty="0" smtClean="0">
                <a:solidFill>
                  <a:schemeClr val="bg1"/>
                </a:solidFill>
              </a:rPr>
              <a:t>and for you; for the sake of per-</a:t>
            </a:r>
          </a:p>
          <a:p>
            <a:r>
              <a:rPr lang="en-US" sz="2400" dirty="0" err="1" smtClean="0">
                <a:solidFill>
                  <a:schemeClr val="bg1"/>
                </a:solidFill>
              </a:rPr>
              <a:t>ishing</a:t>
            </a:r>
            <a:r>
              <a:rPr lang="en-US" sz="2400" dirty="0" smtClean="0">
                <a:solidFill>
                  <a:schemeClr val="bg1"/>
                </a:solidFill>
              </a:rPr>
              <a:t>, immortal souls; for the </a:t>
            </a:r>
          </a:p>
          <a:p>
            <a:r>
              <a:rPr lang="en-US" sz="2400" dirty="0" smtClean="0">
                <a:solidFill>
                  <a:schemeClr val="bg1"/>
                </a:solidFill>
              </a:rPr>
              <a:t>sake of Zion, and the glory of </a:t>
            </a:r>
          </a:p>
          <a:p>
            <a:r>
              <a:rPr lang="en-US" sz="2400" dirty="0" smtClean="0">
                <a:solidFill>
                  <a:schemeClr val="bg1"/>
                </a:solidFill>
              </a:rPr>
              <a:t>God? Can you consent to all this, in hope of soon meeting your daughter in the world of glory, with the crown of </a:t>
            </a:r>
            <a:r>
              <a:rPr lang="en-US" sz="2400" dirty="0" smtClean="0">
                <a:solidFill>
                  <a:schemeClr val="bg1"/>
                </a:solidFill>
              </a:rPr>
              <a:t>righteousness, </a:t>
            </a:r>
            <a:r>
              <a:rPr lang="en-US" sz="2400" dirty="0" smtClean="0">
                <a:solidFill>
                  <a:schemeClr val="bg1"/>
                </a:solidFill>
              </a:rPr>
              <a:t>brightened with the acclamations of praise which shall redound to her Savior from heathens saved, through her means, from eternal woe and despair?”        </a:t>
            </a:r>
            <a:r>
              <a:rPr lang="en-US" dirty="0" smtClean="0">
                <a:solidFill>
                  <a:schemeClr val="bg1"/>
                </a:solidFill>
              </a:rPr>
              <a:t>~ </a:t>
            </a:r>
            <a:r>
              <a:rPr lang="en-US" dirty="0" err="1" smtClean="0">
                <a:solidFill>
                  <a:schemeClr val="bg1"/>
                </a:solidFill>
              </a:rPr>
              <a:t>Adoniram</a:t>
            </a:r>
            <a:r>
              <a:rPr lang="en-US" dirty="0" smtClean="0">
                <a:solidFill>
                  <a:schemeClr val="bg1"/>
                </a:solidFill>
              </a:rPr>
              <a:t> Judson</a:t>
            </a:r>
            <a:endParaRPr lang="en-US" i="1" dirty="0" smtClean="0">
              <a:solidFill>
                <a:schemeClr val="bg1"/>
              </a:solidFill>
            </a:endParaRPr>
          </a:p>
        </p:txBody>
      </p:sp>
      <p:pic>
        <p:nvPicPr>
          <p:cNvPr id="13" name="Picture 1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674556" y="1035753"/>
            <a:ext cx="2266950" cy="2857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softEdge rad="63500"/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2292</TotalTime>
  <Words>477</Words>
  <Application>Microsoft Office PowerPoint</Application>
  <PresentationFormat>On-screen Show (4:3)</PresentationFormat>
  <Paragraphs>69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Slide 1</vt:lpstr>
      <vt:lpstr>Put policies above people. vv 1-6</vt:lpstr>
      <vt:lpstr>Exalt yourself.  vv 7-11</vt:lpstr>
      <vt:lpstr>Stay in your comfort zone.  vv 12-14</vt:lpstr>
      <vt:lpstr>Ignore His invitation.  vv 15-24</vt:lpstr>
      <vt:lpstr>Surrender some.  vv 25-35</vt:lpstr>
      <vt:lpstr>Surrender some.  vv 25-35</vt:lpstr>
      <vt:lpstr>Surrender some.  vv 25-35</vt:lpstr>
    </vt:vector>
  </TitlesOfParts>
  <Company>Parker Hills Bible Fellowship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Joshua Waltz</dc:creator>
  <cp:lastModifiedBy>Joshua Waltz</cp:lastModifiedBy>
  <cp:revision>109</cp:revision>
  <dcterms:created xsi:type="dcterms:W3CDTF">2009-10-03T18:15:37Z</dcterms:created>
  <dcterms:modified xsi:type="dcterms:W3CDTF">2010-01-27T18:14:22Z</dcterms:modified>
</cp:coreProperties>
</file>